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2964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A6F3D0CB-6BED-4756-B851-2C75DDFF8A14}">
  <a:tblStyle styleId="{A6F3D0CB-6BED-4756-B851-2C75DDFF8A14}" styleName="Table_0">
    <a:wholeTbl>
      <a:tcStyle>
        <a:tcBdr>
          <a:left>
            <a:ln w="9525" cap="flat">
              <a:solidFill>
                <a:srgbClr val="000000"/>
              </a:solidFill>
              <a:prstDash val="solid"/>
              <a:round/>
              <a:headEnd type="none" w="med" len="med"/>
              <a:tailEnd type="none" w="med" len="med"/>
            </a:ln>
          </a:left>
          <a:right>
            <a:ln w="9525" cap="flat">
              <a:solidFill>
                <a:srgbClr val="000000"/>
              </a:solidFill>
              <a:prstDash val="solid"/>
              <a:round/>
              <a:headEnd type="none" w="med" len="med"/>
              <a:tailEnd type="none" w="med" len="med"/>
            </a:ln>
          </a:right>
          <a:top>
            <a:ln w="9525" cap="flat">
              <a:solidFill>
                <a:srgbClr val="000000"/>
              </a:solidFill>
              <a:prstDash val="solid"/>
              <a:round/>
              <a:headEnd type="none" w="med" len="med"/>
              <a:tailEnd type="none" w="med" len="med"/>
            </a:ln>
          </a:top>
          <a:bottom>
            <a:ln w="9525" cap="flat">
              <a:solidFill>
                <a:srgbClr val="000000"/>
              </a:solidFill>
              <a:prstDash val="solid"/>
              <a:round/>
              <a:headEnd type="none" w="med" len="med"/>
              <a:tailEnd type="none" w="med" len="med"/>
            </a:ln>
          </a:bottom>
          <a:insideH>
            <a:ln w="9525" cap="flat">
              <a:solidFill>
                <a:srgbClr val="000000"/>
              </a:solidFill>
              <a:prstDash val="solid"/>
              <a:round/>
              <a:headEnd type="none" w="med" len="med"/>
              <a:tailEnd type="none" w="med" len="med"/>
            </a:ln>
          </a:insideH>
          <a:insideV>
            <a:ln w="9525" cap="flat">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65137"/>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84612" y="0"/>
            <a:ext cx="2971799" cy="465137"/>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1104900" y="696912"/>
            <a:ext cx="4648199"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685800" y="4416425"/>
            <a:ext cx="5486399" cy="4183061"/>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8829675"/>
            <a:ext cx="2971799" cy="465137"/>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84612" y="8829675"/>
            <a:ext cx="2971799" cy="465137"/>
          </a:xfrm>
          <a:prstGeom prst="rect">
            <a:avLst/>
          </a:prstGeom>
          <a:noFill/>
          <a:ln>
            <a:noFill/>
          </a:ln>
        </p:spPr>
        <p:txBody>
          <a:bodyPr lIns="91425" tIns="91425" rIns="91425" bIns="91425" anchor="b" anchorCtr="0"/>
          <a:lstStyle>
            <a:lvl1pPr marL="0" marR="0" indent="0" algn="r"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Tree>
    <p:extLst>
      <p:ext uri="{BB962C8B-B14F-4D97-AF65-F5344CB8AC3E}">
        <p14:creationId xmlns:p14="http://schemas.microsoft.com/office/powerpoint/2010/main" val="276141301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txBox="1">
            <a:spLocks noGrp="1"/>
          </p:cNvSpPr>
          <p:nvPr>
            <p:ph type="body" idx="1"/>
          </p:nvPr>
        </p:nvSpPr>
        <p:spPr>
          <a:xfrm>
            <a:off x="685800" y="4416425"/>
            <a:ext cx="5486399" cy="4183061"/>
          </a:xfrm>
          <a:prstGeom prst="rect">
            <a:avLst/>
          </a:prstGeom>
        </p:spPr>
        <p:txBody>
          <a:bodyPr lIns="91425" tIns="91425" rIns="91425" bIns="91425" anchor="ctr" anchorCtr="0">
            <a:noAutofit/>
          </a:bodyPr>
          <a:lstStyle/>
          <a:p>
            <a:pPr>
              <a:spcBef>
                <a:spcPts val="0"/>
              </a:spcBef>
              <a:buNone/>
            </a:pPr>
            <a:endParaRPr/>
          </a:p>
        </p:txBody>
      </p:sp>
      <p:sp>
        <p:nvSpPr>
          <p:cNvPr id="55" name="Shape 55"/>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txBox="1">
            <a:spLocks noGrp="1"/>
          </p:cNvSpPr>
          <p:nvPr>
            <p:ph type="body" idx="1"/>
          </p:nvPr>
        </p:nvSpPr>
        <p:spPr>
          <a:xfrm>
            <a:off x="685800" y="4416425"/>
            <a:ext cx="5486399" cy="4183061"/>
          </a:xfrm>
          <a:prstGeom prst="rect">
            <a:avLst/>
          </a:prstGeom>
        </p:spPr>
        <p:txBody>
          <a:bodyPr lIns="91425" tIns="91425" rIns="91425" bIns="91425" anchor="ctr" anchorCtr="0">
            <a:noAutofit/>
          </a:bodyPr>
          <a:lstStyle/>
          <a:p>
            <a:pPr>
              <a:spcBef>
                <a:spcPts val="0"/>
              </a:spcBef>
              <a:buNone/>
            </a:pPr>
            <a:endParaRPr/>
          </a:p>
        </p:txBody>
      </p:sp>
      <p:sp>
        <p:nvSpPr>
          <p:cNvPr id="123" name="Shape 123"/>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txBox="1">
            <a:spLocks noGrp="1"/>
          </p:cNvSpPr>
          <p:nvPr>
            <p:ph type="body" idx="1"/>
          </p:nvPr>
        </p:nvSpPr>
        <p:spPr>
          <a:xfrm>
            <a:off x="685800" y="4416425"/>
            <a:ext cx="5486399" cy="4183061"/>
          </a:xfrm>
          <a:prstGeom prst="rect">
            <a:avLst/>
          </a:prstGeom>
        </p:spPr>
        <p:txBody>
          <a:bodyPr lIns="91425" tIns="91425" rIns="91425" bIns="91425" anchor="ctr" anchorCtr="0">
            <a:noAutofit/>
          </a:bodyPr>
          <a:lstStyle/>
          <a:p>
            <a:pPr>
              <a:spcBef>
                <a:spcPts val="0"/>
              </a:spcBef>
              <a:buNone/>
            </a:pPr>
            <a:endParaRPr/>
          </a:p>
        </p:txBody>
      </p:sp>
      <p:sp>
        <p:nvSpPr>
          <p:cNvPr id="62" name="Shape 62"/>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txBox="1">
            <a:spLocks noGrp="1"/>
          </p:cNvSpPr>
          <p:nvPr>
            <p:ph type="body" idx="1"/>
          </p:nvPr>
        </p:nvSpPr>
        <p:spPr>
          <a:xfrm>
            <a:off x="685800" y="4416425"/>
            <a:ext cx="5486399" cy="4183061"/>
          </a:xfrm>
          <a:prstGeom prst="rect">
            <a:avLst/>
          </a:prstGeom>
        </p:spPr>
        <p:txBody>
          <a:bodyPr lIns="91425" tIns="91425" rIns="91425" bIns="91425" anchor="ctr" anchorCtr="0">
            <a:noAutofit/>
          </a:bodyPr>
          <a:lstStyle/>
          <a:p>
            <a:pPr>
              <a:spcBef>
                <a:spcPts val="0"/>
              </a:spcBef>
              <a:buNone/>
            </a:pPr>
            <a:endParaRPr/>
          </a:p>
        </p:txBody>
      </p:sp>
      <p:sp>
        <p:nvSpPr>
          <p:cNvPr id="69" name="Shape 69"/>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txBox="1">
            <a:spLocks noGrp="1"/>
          </p:cNvSpPr>
          <p:nvPr>
            <p:ph type="body" idx="1"/>
          </p:nvPr>
        </p:nvSpPr>
        <p:spPr>
          <a:xfrm>
            <a:off x="685800" y="4416425"/>
            <a:ext cx="5486399" cy="4183061"/>
          </a:xfrm>
          <a:prstGeom prst="rect">
            <a:avLst/>
          </a:prstGeom>
        </p:spPr>
        <p:txBody>
          <a:bodyPr lIns="91425" tIns="91425" rIns="91425" bIns="91425" anchor="ctr" anchorCtr="0">
            <a:noAutofit/>
          </a:bodyPr>
          <a:lstStyle/>
          <a:p>
            <a:pPr>
              <a:spcBef>
                <a:spcPts val="0"/>
              </a:spcBef>
              <a:buNone/>
            </a:pPr>
            <a:endParaRPr/>
          </a:p>
        </p:txBody>
      </p:sp>
      <p:sp>
        <p:nvSpPr>
          <p:cNvPr id="76" name="Shape 76"/>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txBox="1">
            <a:spLocks noGrp="1"/>
          </p:cNvSpPr>
          <p:nvPr>
            <p:ph type="body" idx="1"/>
          </p:nvPr>
        </p:nvSpPr>
        <p:spPr>
          <a:xfrm>
            <a:off x="685800" y="4416425"/>
            <a:ext cx="5486399" cy="4183061"/>
          </a:xfrm>
          <a:prstGeom prst="rect">
            <a:avLst/>
          </a:prstGeom>
        </p:spPr>
        <p:txBody>
          <a:bodyPr lIns="91425" tIns="91425" rIns="91425" bIns="91425" anchor="ctr" anchorCtr="0">
            <a:noAutofit/>
          </a:bodyPr>
          <a:lstStyle/>
          <a:p>
            <a:pPr>
              <a:spcBef>
                <a:spcPts val="0"/>
              </a:spcBef>
              <a:buNone/>
            </a:pPr>
            <a:endParaRPr/>
          </a:p>
        </p:txBody>
      </p:sp>
      <p:sp>
        <p:nvSpPr>
          <p:cNvPr id="83" name="Shape 83"/>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685800" y="4416425"/>
            <a:ext cx="5486399" cy="4183061"/>
          </a:xfrm>
          <a:prstGeom prst="rect">
            <a:avLst/>
          </a:prstGeom>
        </p:spPr>
        <p:txBody>
          <a:bodyPr lIns="91425" tIns="91425" rIns="91425" bIns="91425" anchor="ctr" anchorCtr="0">
            <a:noAutofit/>
          </a:bodyPr>
          <a:lstStyle/>
          <a:p>
            <a:pPr>
              <a:spcBef>
                <a:spcPts val="0"/>
              </a:spcBef>
              <a:buNone/>
            </a:pPr>
            <a:endParaRPr/>
          </a:p>
        </p:txBody>
      </p:sp>
      <p:sp>
        <p:nvSpPr>
          <p:cNvPr id="90" name="Shape 90"/>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txBox="1">
            <a:spLocks noGrp="1"/>
          </p:cNvSpPr>
          <p:nvPr>
            <p:ph type="body" idx="1"/>
          </p:nvPr>
        </p:nvSpPr>
        <p:spPr>
          <a:xfrm>
            <a:off x="685800" y="4416425"/>
            <a:ext cx="5486399" cy="4183200"/>
          </a:xfrm>
          <a:prstGeom prst="rect">
            <a:avLst/>
          </a:prstGeom>
        </p:spPr>
        <p:txBody>
          <a:bodyPr lIns="91425" tIns="91425" rIns="91425" bIns="91425" anchor="ctr" anchorCtr="0">
            <a:noAutofit/>
          </a:bodyPr>
          <a:lstStyle/>
          <a:p>
            <a:pPr>
              <a:spcBef>
                <a:spcPts val="0"/>
              </a:spcBef>
              <a:buNone/>
            </a:pPr>
            <a:endParaRPr/>
          </a:p>
        </p:txBody>
      </p:sp>
      <p:sp>
        <p:nvSpPr>
          <p:cNvPr id="98" name="Shape 98"/>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416425"/>
            <a:ext cx="5486399" cy="4183200"/>
          </a:xfrm>
          <a:prstGeom prst="rect">
            <a:avLst/>
          </a:prstGeom>
        </p:spPr>
        <p:txBody>
          <a:bodyPr lIns="91425" tIns="91425" rIns="91425" bIns="91425" anchor="ctr" anchorCtr="0">
            <a:noAutofit/>
          </a:bodyPr>
          <a:lstStyle/>
          <a:p>
            <a:pPr>
              <a:spcBef>
                <a:spcPts val="0"/>
              </a:spcBef>
              <a:buNone/>
            </a:pPr>
            <a:endParaRPr/>
          </a:p>
        </p:txBody>
      </p:sp>
      <p:sp>
        <p:nvSpPr>
          <p:cNvPr id="107" name="Shape 107"/>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body" idx="1"/>
          </p:nvPr>
        </p:nvSpPr>
        <p:spPr>
          <a:xfrm>
            <a:off x="685800" y="4416425"/>
            <a:ext cx="5486399" cy="4183061"/>
          </a:xfrm>
          <a:prstGeom prst="rect">
            <a:avLst/>
          </a:prstGeom>
        </p:spPr>
        <p:txBody>
          <a:bodyPr lIns="91425" tIns="91425" rIns="91425" bIns="91425" anchor="ctr" anchorCtr="0">
            <a:noAutofit/>
          </a:bodyPr>
          <a:lstStyle/>
          <a:p>
            <a:pPr>
              <a:spcBef>
                <a:spcPts val="0"/>
              </a:spcBef>
              <a:buNone/>
            </a:pPr>
            <a:endParaRPr/>
          </a:p>
        </p:txBody>
      </p:sp>
      <p:sp>
        <p:nvSpPr>
          <p:cNvPr id="116" name="Shape 116"/>
          <p:cNvSpPr>
            <a:spLocks noGrp="1" noRot="1" noChangeAspect="1"/>
          </p:cNvSpPr>
          <p:nvPr>
            <p:ph type="sldImg" idx="2"/>
          </p:nvPr>
        </p:nvSpPr>
        <p:spPr>
          <a:xfrm>
            <a:off x="11049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457200" y="274637"/>
            <a:ext cx="8229600" cy="925511"/>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5" name="Shape 45"/>
          <p:cNvSpPr txBox="1">
            <a:spLocks noGrp="1"/>
          </p:cNvSpPr>
          <p:nvPr>
            <p:ph type="body" idx="1"/>
          </p:nvPr>
        </p:nvSpPr>
        <p:spPr>
          <a:xfrm>
            <a:off x="722312" y="2906713"/>
            <a:ext cx="7772400" cy="1500187"/>
          </a:xfrm>
          <a:prstGeom prst="rect">
            <a:avLst/>
          </a:prstGeom>
          <a:noFill/>
          <a:ln w="9525" cap="flat">
            <a:solidFill>
              <a:schemeClr val="dk1"/>
            </a:solidFill>
            <a:prstDash val="solid"/>
            <a:miter/>
            <a:headEnd type="none" w="med" len="med"/>
            <a:tailEnd type="none" w="med" len="med"/>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457200" y="274637"/>
            <a:ext cx="8229600" cy="925511"/>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48" name="Shape 48"/>
          <p:cNvSpPr txBox="1">
            <a:spLocks noGrp="1"/>
          </p:cNvSpPr>
          <p:nvPr>
            <p:ph type="body" idx="1"/>
          </p:nvPr>
        </p:nvSpPr>
        <p:spPr>
          <a:xfrm>
            <a:off x="457200" y="1257300"/>
            <a:ext cx="8229600" cy="5257799"/>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marL="342900" indent="-342900" algn="l" rtl="0">
              <a:spcBef>
                <a:spcPts val="600"/>
              </a:spcBef>
              <a:spcAft>
                <a:spcPts val="0"/>
              </a:spcAft>
              <a:defRPr/>
            </a:lvl1pPr>
            <a:lvl2pPr marL="742950" indent="-285750" algn="l" rtl="0">
              <a:spcBef>
                <a:spcPts val="440"/>
              </a:spcBef>
              <a:spcAft>
                <a:spcPts val="0"/>
              </a:spcAft>
              <a:defRPr/>
            </a:lvl2pPr>
            <a:lvl3pPr marL="1143000" indent="-228600" algn="l" rtl="0">
              <a:spcBef>
                <a:spcPts val="400"/>
              </a:spcBef>
              <a:spcAft>
                <a:spcPts val="0"/>
              </a:spcAft>
              <a:defRPr/>
            </a:lvl3pPr>
            <a:lvl4pPr marL="1600200" indent="-228600" algn="l" rtl="0">
              <a:spcBef>
                <a:spcPts val="400"/>
              </a:spcBef>
              <a:spcAft>
                <a:spcPts val="0"/>
              </a:spcAft>
              <a:defRPr/>
            </a:lvl4pPr>
            <a:lvl5pPr marL="2057400" indent="-228600" algn="l" rtl="0">
              <a:spcBef>
                <a:spcPts val="400"/>
              </a:spcBef>
              <a:spcAft>
                <a:spcPts val="0"/>
              </a:spcAft>
              <a:defRPr/>
            </a:lvl5pPr>
            <a:lvl6pPr marL="2514600" indent="-228600" algn="l" rtl="0">
              <a:spcBef>
                <a:spcPts val="400"/>
              </a:spcBef>
              <a:spcAft>
                <a:spcPts val="0"/>
              </a:spcAft>
              <a:defRPr/>
            </a:lvl6pPr>
            <a:lvl7pPr marL="2971800" indent="-228600" algn="l" rtl="0">
              <a:spcBef>
                <a:spcPts val="400"/>
              </a:spcBef>
              <a:spcAft>
                <a:spcPts val="0"/>
              </a:spcAft>
              <a:defRPr/>
            </a:lvl7pPr>
            <a:lvl8pPr marL="3429000" indent="-228600" algn="l" rtl="0">
              <a:spcBef>
                <a:spcPts val="400"/>
              </a:spcBef>
              <a:spcAft>
                <a:spcPts val="0"/>
              </a:spcAft>
              <a:defRPr/>
            </a:lvl8pPr>
            <a:lvl9pPr marL="3886200" indent="-228600" algn="l" rtl="0">
              <a:spcBef>
                <a:spcPts val="400"/>
              </a:spcBef>
              <a:spcAft>
                <a:spcPts val="0"/>
              </a:spcAft>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rot="5400000">
            <a:off x="4537869" y="2366168"/>
            <a:ext cx="6240461" cy="205740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18" name="Shape 18"/>
          <p:cNvSpPr txBox="1">
            <a:spLocks noGrp="1"/>
          </p:cNvSpPr>
          <p:nvPr>
            <p:ph type="body" idx="1"/>
          </p:nvPr>
        </p:nvSpPr>
        <p:spPr>
          <a:xfrm rot="5400000">
            <a:off x="346869" y="384969"/>
            <a:ext cx="6240461" cy="6019799"/>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marL="342900" indent="-342900" algn="l" rtl="0">
              <a:spcBef>
                <a:spcPts val="600"/>
              </a:spcBef>
              <a:spcAft>
                <a:spcPts val="0"/>
              </a:spcAft>
              <a:defRPr/>
            </a:lvl1pPr>
            <a:lvl2pPr marL="742950" indent="-285750" algn="l" rtl="0">
              <a:spcBef>
                <a:spcPts val="440"/>
              </a:spcBef>
              <a:spcAft>
                <a:spcPts val="0"/>
              </a:spcAft>
              <a:defRPr/>
            </a:lvl2pPr>
            <a:lvl3pPr marL="1143000" indent="-228600" algn="l" rtl="0">
              <a:spcBef>
                <a:spcPts val="400"/>
              </a:spcBef>
              <a:spcAft>
                <a:spcPts val="0"/>
              </a:spcAft>
              <a:defRPr/>
            </a:lvl3pPr>
            <a:lvl4pPr marL="1600200" indent="-228600" algn="l" rtl="0">
              <a:spcBef>
                <a:spcPts val="400"/>
              </a:spcBef>
              <a:spcAft>
                <a:spcPts val="0"/>
              </a:spcAft>
              <a:defRPr/>
            </a:lvl4pPr>
            <a:lvl5pPr marL="2057400" indent="-228600" algn="l" rtl="0">
              <a:spcBef>
                <a:spcPts val="400"/>
              </a:spcBef>
              <a:spcAft>
                <a:spcPts val="0"/>
              </a:spcAft>
              <a:defRPr/>
            </a:lvl5pPr>
            <a:lvl6pPr marL="2514600" indent="-228600" algn="l" rtl="0">
              <a:spcBef>
                <a:spcPts val="400"/>
              </a:spcBef>
              <a:spcAft>
                <a:spcPts val="0"/>
              </a:spcAft>
              <a:defRPr/>
            </a:lvl6pPr>
            <a:lvl7pPr marL="2971800" indent="-228600" algn="l" rtl="0">
              <a:spcBef>
                <a:spcPts val="400"/>
              </a:spcBef>
              <a:spcAft>
                <a:spcPts val="0"/>
              </a:spcAft>
              <a:defRPr/>
            </a:lvl7pPr>
            <a:lvl8pPr marL="3429000" indent="-228600" algn="l" rtl="0">
              <a:spcBef>
                <a:spcPts val="400"/>
              </a:spcBef>
              <a:spcAft>
                <a:spcPts val="0"/>
              </a:spcAft>
              <a:defRPr/>
            </a:lvl8pPr>
            <a:lvl9pPr marL="3886200" indent="-228600" algn="l" rtl="0">
              <a:spcBef>
                <a:spcPts val="400"/>
              </a:spcBef>
              <a:spcAft>
                <a:spcPts val="0"/>
              </a:spcAft>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457200" y="274637"/>
            <a:ext cx="8229600" cy="925511"/>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21" name="Shape 21"/>
          <p:cNvSpPr txBox="1">
            <a:spLocks noGrp="1"/>
          </p:cNvSpPr>
          <p:nvPr>
            <p:ph type="body" idx="1"/>
          </p:nvPr>
        </p:nvSpPr>
        <p:spPr>
          <a:xfrm rot="5400000">
            <a:off x="1943099" y="-228600"/>
            <a:ext cx="5257799" cy="8229600"/>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marL="342900" indent="-342900" algn="l" rtl="0">
              <a:spcBef>
                <a:spcPts val="600"/>
              </a:spcBef>
              <a:spcAft>
                <a:spcPts val="0"/>
              </a:spcAft>
              <a:defRPr/>
            </a:lvl1pPr>
            <a:lvl2pPr marL="742950" indent="-285750" algn="l" rtl="0">
              <a:spcBef>
                <a:spcPts val="440"/>
              </a:spcBef>
              <a:spcAft>
                <a:spcPts val="0"/>
              </a:spcAft>
              <a:defRPr/>
            </a:lvl2pPr>
            <a:lvl3pPr marL="1143000" indent="-228600" algn="l" rtl="0">
              <a:spcBef>
                <a:spcPts val="400"/>
              </a:spcBef>
              <a:spcAft>
                <a:spcPts val="0"/>
              </a:spcAft>
              <a:defRPr/>
            </a:lvl3pPr>
            <a:lvl4pPr marL="1600200" indent="-228600" algn="l" rtl="0">
              <a:spcBef>
                <a:spcPts val="400"/>
              </a:spcBef>
              <a:spcAft>
                <a:spcPts val="0"/>
              </a:spcAft>
              <a:defRPr/>
            </a:lvl4pPr>
            <a:lvl5pPr marL="2057400" indent="-228600" algn="l" rtl="0">
              <a:spcBef>
                <a:spcPts val="400"/>
              </a:spcBef>
              <a:spcAft>
                <a:spcPts val="0"/>
              </a:spcAft>
              <a:defRPr/>
            </a:lvl5pPr>
            <a:lvl6pPr marL="2514600" indent="-228600" algn="l" rtl="0">
              <a:spcBef>
                <a:spcPts val="400"/>
              </a:spcBef>
              <a:spcAft>
                <a:spcPts val="0"/>
              </a:spcAft>
              <a:defRPr/>
            </a:lvl6pPr>
            <a:lvl7pPr marL="2971800" indent="-228600" algn="l" rtl="0">
              <a:spcBef>
                <a:spcPts val="400"/>
              </a:spcBef>
              <a:spcAft>
                <a:spcPts val="0"/>
              </a:spcAft>
              <a:defRPr/>
            </a:lvl7pPr>
            <a:lvl8pPr marL="3429000" indent="-228600" algn="l" rtl="0">
              <a:spcBef>
                <a:spcPts val="400"/>
              </a:spcBef>
              <a:spcAft>
                <a:spcPts val="0"/>
              </a:spcAft>
              <a:defRPr/>
            </a:lvl8pPr>
            <a:lvl9pPr marL="3886200" indent="-228600" algn="l" rtl="0">
              <a:spcBef>
                <a:spcPts val="400"/>
              </a:spcBef>
              <a:spcAft>
                <a:spcPts val="0"/>
              </a:spcAft>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4" name="Shape 24"/>
          <p:cNvSpPr>
            <a:spLocks noGrp="1"/>
          </p:cNvSpPr>
          <p:nvPr>
            <p:ph type="pic" idx="2"/>
          </p:nvPr>
        </p:nvSpPr>
        <p:spPr>
          <a:xfrm>
            <a:off x="1792288" y="612775"/>
            <a:ext cx="5486399" cy="4114800"/>
          </a:xfrm>
          <a:prstGeom prst="rect">
            <a:avLst/>
          </a:prstGeom>
          <a:noFill/>
          <a:ln>
            <a:noFill/>
          </a:ln>
        </p:spPr>
      </p:sp>
      <p:sp>
        <p:nvSpPr>
          <p:cNvPr id="25" name="Shape 25"/>
          <p:cNvSpPr txBox="1">
            <a:spLocks noGrp="1"/>
          </p:cNvSpPr>
          <p:nvPr>
            <p:ph type="body" idx="1"/>
          </p:nvPr>
        </p:nvSpPr>
        <p:spPr>
          <a:xfrm>
            <a:off x="1792288" y="5367337"/>
            <a:ext cx="5486399" cy="804861"/>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 name="Shape 28"/>
          <p:cNvSpPr txBox="1">
            <a:spLocks noGrp="1"/>
          </p:cNvSpPr>
          <p:nvPr>
            <p:ph type="body" idx="1"/>
          </p:nvPr>
        </p:nvSpPr>
        <p:spPr>
          <a:xfrm>
            <a:off x="3575050" y="273050"/>
            <a:ext cx="5111750" cy="5853112"/>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9" name="Shape 29"/>
          <p:cNvSpPr txBox="1">
            <a:spLocks noGrp="1"/>
          </p:cNvSpPr>
          <p:nvPr>
            <p:ph type="body" idx="2"/>
          </p:nvPr>
        </p:nvSpPr>
        <p:spPr>
          <a:xfrm>
            <a:off x="457200" y="1435100"/>
            <a:ext cx="3008313" cy="4691063"/>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0"/>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457200" y="274637"/>
            <a:ext cx="8229600" cy="925511"/>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5" name="Shape 35"/>
          <p:cNvSpPr txBox="1">
            <a:spLocks noGrp="1"/>
          </p:cNvSpPr>
          <p:nvPr>
            <p:ph type="body" idx="1"/>
          </p:nvPr>
        </p:nvSpPr>
        <p:spPr>
          <a:xfrm>
            <a:off x="457200" y="1535112"/>
            <a:ext cx="4040187" cy="639762"/>
          </a:xfrm>
          <a:prstGeom prst="rect">
            <a:avLst/>
          </a:prstGeom>
          <a:noFill/>
          <a:ln w="9525" cap="flat">
            <a:solidFill>
              <a:schemeClr val="dk1"/>
            </a:solidFill>
            <a:prstDash val="solid"/>
            <a:miter/>
            <a:headEnd type="none" w="med" len="med"/>
            <a:tailEnd type="none" w="med" len="med"/>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36" name="Shape 36"/>
          <p:cNvSpPr txBox="1">
            <a:spLocks noGrp="1"/>
          </p:cNvSpPr>
          <p:nvPr>
            <p:ph type="body" idx="2"/>
          </p:nvPr>
        </p:nvSpPr>
        <p:spPr>
          <a:xfrm>
            <a:off x="457200" y="2174875"/>
            <a:ext cx="4040187" cy="3951287"/>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7" name="Shape 37"/>
          <p:cNvSpPr txBox="1">
            <a:spLocks noGrp="1"/>
          </p:cNvSpPr>
          <p:nvPr>
            <p:ph type="body" idx="3"/>
          </p:nvPr>
        </p:nvSpPr>
        <p:spPr>
          <a:xfrm>
            <a:off x="4645025" y="1535112"/>
            <a:ext cx="4041774" cy="639762"/>
          </a:xfrm>
          <a:prstGeom prst="rect">
            <a:avLst/>
          </a:prstGeom>
          <a:noFill/>
          <a:ln w="9525" cap="flat">
            <a:solidFill>
              <a:schemeClr val="dk1"/>
            </a:solidFill>
            <a:prstDash val="solid"/>
            <a:miter/>
            <a:headEnd type="none" w="med" len="med"/>
            <a:tailEnd type="none" w="med" len="med"/>
          </a:ln>
        </p:spPr>
        <p:txBody>
          <a:bodyPr lIns="91425" tIns="91425" rIns="91425" bIns="91425" anchor="b" anchorCtr="0"/>
          <a:lstStyle>
            <a:lvl1pPr marL="0" indent="0" rtl="0">
              <a:spcBef>
                <a:spcPts val="0"/>
              </a:spcBef>
              <a:buFont typeface="Arial"/>
              <a:buNone/>
              <a:defRPr/>
            </a:lvl1pPr>
            <a:lvl2pPr marL="457200" indent="0" rtl="0">
              <a:spcBef>
                <a:spcPts val="0"/>
              </a:spcBef>
              <a:buFont typeface="Arial"/>
              <a:buNone/>
              <a:defRPr/>
            </a:lvl2pPr>
            <a:lvl3pPr marL="914400" indent="0" rtl="0">
              <a:spcBef>
                <a:spcPts val="0"/>
              </a:spcBef>
              <a:buFont typeface="Arial"/>
              <a:buNone/>
              <a:defRPr/>
            </a:lvl3pPr>
            <a:lvl4pPr marL="1371600" indent="0" rtl="0">
              <a:spcBef>
                <a:spcPts val="0"/>
              </a:spcBef>
              <a:buFont typeface="Arial"/>
              <a:buNone/>
              <a:defRPr/>
            </a:lvl4pPr>
            <a:lvl5pPr marL="1828800" indent="0" rtl="0">
              <a:spcBef>
                <a:spcPts val="0"/>
              </a:spcBef>
              <a:buFont typeface="Arial"/>
              <a:buNone/>
              <a:defRPr/>
            </a:lvl5pPr>
            <a:lvl6pPr marL="2286000" indent="0" rtl="0">
              <a:spcBef>
                <a:spcPts val="0"/>
              </a:spcBef>
              <a:buFont typeface="Arial"/>
              <a:buNone/>
              <a:defRPr/>
            </a:lvl6pPr>
            <a:lvl7pPr marL="2743200" indent="0" rtl="0">
              <a:spcBef>
                <a:spcPts val="0"/>
              </a:spcBef>
              <a:buFont typeface="Arial"/>
              <a:buNone/>
              <a:defRPr/>
            </a:lvl7pPr>
            <a:lvl8pPr marL="3200400" indent="0" rtl="0">
              <a:spcBef>
                <a:spcPts val="0"/>
              </a:spcBef>
              <a:buFont typeface="Arial"/>
              <a:buNone/>
              <a:defRPr/>
            </a:lvl8pPr>
            <a:lvl9pPr marL="3657600" indent="0" rtl="0">
              <a:spcBef>
                <a:spcPts val="0"/>
              </a:spcBef>
              <a:buFont typeface="Arial"/>
              <a:buNone/>
              <a:defRPr/>
            </a:lvl9pPr>
          </a:lstStyle>
          <a:p>
            <a:endParaRPr/>
          </a:p>
        </p:txBody>
      </p:sp>
      <p:sp>
        <p:nvSpPr>
          <p:cNvPr id="38" name="Shape 38"/>
          <p:cNvSpPr txBox="1">
            <a:spLocks noGrp="1"/>
          </p:cNvSpPr>
          <p:nvPr>
            <p:ph type="body" idx="4"/>
          </p:nvPr>
        </p:nvSpPr>
        <p:spPr>
          <a:xfrm>
            <a:off x="4645025" y="2174875"/>
            <a:ext cx="4041774" cy="3951287"/>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274637"/>
            <a:ext cx="8229600" cy="925511"/>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41" name="Shape 41"/>
          <p:cNvSpPr txBox="1">
            <a:spLocks noGrp="1"/>
          </p:cNvSpPr>
          <p:nvPr>
            <p:ph type="body" idx="1"/>
          </p:nvPr>
        </p:nvSpPr>
        <p:spPr>
          <a:xfrm>
            <a:off x="457200" y="1257300"/>
            <a:ext cx="4038599" cy="5257799"/>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2" name="Shape 42"/>
          <p:cNvSpPr txBox="1">
            <a:spLocks noGrp="1"/>
          </p:cNvSpPr>
          <p:nvPr>
            <p:ph type="body" idx="2"/>
          </p:nvPr>
        </p:nvSpPr>
        <p:spPr>
          <a:xfrm>
            <a:off x="4648200" y="1257300"/>
            <a:ext cx="4038599" cy="5257799"/>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457200" y="274637"/>
            <a:ext cx="8229600" cy="925511"/>
          </a:xfrm>
          <a:prstGeom prst="rect">
            <a:avLst/>
          </a:prstGeom>
          <a:noFill/>
          <a:ln>
            <a:noFill/>
          </a:ln>
        </p:spPr>
        <p:txBody>
          <a:bodyPr lIns="91425" tIns="91425" rIns="91425" bIns="91425" anchor="ctr" anchorCtr="0"/>
          <a:lstStyle>
            <a:lvl1pPr marL="0" marR="0" indent="0" algn="ctr" rtl="0">
              <a:spcBef>
                <a:spcPts val="0"/>
              </a:spcBef>
              <a:spcAft>
                <a:spcPts val="0"/>
              </a:spcAft>
              <a:defRPr/>
            </a:lvl1pPr>
            <a:lvl2pPr marL="0" marR="0" indent="0" algn="ctr" rtl="0">
              <a:spcBef>
                <a:spcPts val="0"/>
              </a:spcBef>
              <a:spcAft>
                <a:spcPts val="0"/>
              </a:spcAft>
              <a:defRPr/>
            </a:lvl2pPr>
            <a:lvl3pPr marL="0" marR="0" indent="0" algn="ctr" rtl="0">
              <a:spcBef>
                <a:spcPts val="0"/>
              </a:spcBef>
              <a:spcAft>
                <a:spcPts val="0"/>
              </a:spcAft>
              <a:defRPr/>
            </a:lvl3pPr>
            <a:lvl4pPr marL="0" marR="0" indent="0" algn="ctr" rtl="0">
              <a:spcBef>
                <a:spcPts val="0"/>
              </a:spcBef>
              <a:spcAft>
                <a:spcPts val="0"/>
              </a:spcAft>
              <a:defRPr/>
            </a:lvl4pPr>
            <a:lvl5pPr marL="0" marR="0" indent="0" algn="ctr" rtl="0">
              <a:spcBef>
                <a:spcPts val="0"/>
              </a:spcBef>
              <a:spcAft>
                <a:spcPts val="0"/>
              </a:spcAft>
              <a:defRPr/>
            </a:lvl5pPr>
            <a:lvl6pPr marL="457200" marR="0" indent="0" algn="ctr" rtl="0">
              <a:spcBef>
                <a:spcPts val="0"/>
              </a:spcBef>
              <a:spcAft>
                <a:spcPts val="0"/>
              </a:spcAft>
              <a:defRPr/>
            </a:lvl6pPr>
            <a:lvl7pPr marL="914400" marR="0" indent="0" algn="ctr" rtl="0">
              <a:spcBef>
                <a:spcPts val="0"/>
              </a:spcBef>
              <a:spcAft>
                <a:spcPts val="0"/>
              </a:spcAft>
              <a:defRPr/>
            </a:lvl7pPr>
            <a:lvl8pPr marL="1371600" marR="0" indent="0" algn="ctr" rtl="0">
              <a:spcBef>
                <a:spcPts val="0"/>
              </a:spcBef>
              <a:spcAft>
                <a:spcPts val="0"/>
              </a:spcAft>
              <a:defRPr/>
            </a:lvl8pPr>
            <a:lvl9pPr marL="1828800" marR="0" indent="0" algn="ctr" rtl="0">
              <a:spcBef>
                <a:spcPts val="0"/>
              </a:spcBef>
              <a:spcAft>
                <a:spcPts val="0"/>
              </a:spcAft>
              <a:defRPr/>
            </a:lvl9pPr>
          </a:lstStyle>
          <a:p>
            <a:endParaRPr/>
          </a:p>
        </p:txBody>
      </p:sp>
      <p:sp>
        <p:nvSpPr>
          <p:cNvPr id="10" name="Shape 10"/>
          <p:cNvSpPr txBox="1">
            <a:spLocks noGrp="1"/>
          </p:cNvSpPr>
          <p:nvPr>
            <p:ph type="body" idx="1"/>
          </p:nvPr>
        </p:nvSpPr>
        <p:spPr>
          <a:xfrm>
            <a:off x="457200" y="1257300"/>
            <a:ext cx="8229600" cy="5257799"/>
          </a:xfrm>
          <a:prstGeom prst="rect">
            <a:avLst/>
          </a:prstGeom>
          <a:noFill/>
          <a:ln w="9525" cap="flat">
            <a:solidFill>
              <a:schemeClr val="dk1"/>
            </a:solidFill>
            <a:prstDash val="solid"/>
            <a:miter/>
            <a:headEnd type="none" w="med" len="med"/>
            <a:tailEnd type="none" w="med" len="med"/>
          </a:ln>
        </p:spPr>
        <p:txBody>
          <a:bodyPr lIns="91425" tIns="91425" rIns="91425" bIns="91425" anchor="t" anchorCtr="0"/>
          <a:lstStyle>
            <a:lvl1pPr marL="342900" marR="0" indent="-342900" algn="l" rtl="0">
              <a:spcBef>
                <a:spcPts val="600"/>
              </a:spcBef>
              <a:spcAft>
                <a:spcPts val="0"/>
              </a:spcAft>
              <a:defRPr/>
            </a:lvl1pPr>
            <a:lvl2pPr marL="742950" marR="0" indent="-285750" algn="l" rtl="0">
              <a:spcBef>
                <a:spcPts val="440"/>
              </a:spcBef>
              <a:spcAft>
                <a:spcPts val="0"/>
              </a:spcAft>
              <a:defRPr/>
            </a:lvl2pPr>
            <a:lvl3pPr marL="1143000" marR="0" indent="-228600" algn="l" rtl="0">
              <a:spcBef>
                <a:spcPts val="400"/>
              </a:spcBef>
              <a:spcAft>
                <a:spcPts val="0"/>
              </a:spcAft>
              <a:defRPr/>
            </a:lvl3pPr>
            <a:lvl4pPr marL="1600200" marR="0" indent="-228600" algn="l" rtl="0">
              <a:spcBef>
                <a:spcPts val="400"/>
              </a:spcBef>
              <a:spcAft>
                <a:spcPts val="0"/>
              </a:spcAft>
              <a:defRPr/>
            </a:lvl4pPr>
            <a:lvl5pPr marL="2057400" marR="0" indent="-228600" algn="l" rtl="0">
              <a:spcBef>
                <a:spcPts val="400"/>
              </a:spcBef>
              <a:spcAft>
                <a:spcPts val="0"/>
              </a:spcAft>
              <a:defRPr/>
            </a:lvl5pPr>
            <a:lvl6pPr marL="2514600" marR="0" indent="-228600" algn="l" rtl="0">
              <a:spcBef>
                <a:spcPts val="400"/>
              </a:spcBef>
              <a:spcAft>
                <a:spcPts val="0"/>
              </a:spcAft>
              <a:defRPr/>
            </a:lvl6pPr>
            <a:lvl7pPr marL="2971800" marR="0" indent="-228600" algn="l" rtl="0">
              <a:spcBef>
                <a:spcPts val="400"/>
              </a:spcBef>
              <a:spcAft>
                <a:spcPts val="0"/>
              </a:spcAft>
              <a:defRPr/>
            </a:lvl7pPr>
            <a:lvl8pPr marL="3429000" marR="0" indent="-228600" algn="l" rtl="0">
              <a:spcBef>
                <a:spcPts val="400"/>
              </a:spcBef>
              <a:spcAft>
                <a:spcPts val="0"/>
              </a:spcAft>
              <a:defRPr/>
            </a:lvl8pPr>
            <a:lvl9pPr marL="3886200" marR="0" indent="-228600" algn="l" rtl="0">
              <a:spcBef>
                <a:spcPts val="400"/>
              </a:spcBef>
              <a:spcAft>
                <a:spcPts val="0"/>
              </a:spcAft>
              <a:defRPr/>
            </a:lvl9pPr>
          </a:lstStyle>
          <a:p>
            <a:endParaRPr/>
          </a:p>
        </p:txBody>
      </p:sp>
      <p:sp>
        <p:nvSpPr>
          <p:cNvPr id="11" name="Shape 11"/>
          <p:cNvSpPr txBox="1">
            <a:spLocks noGrp="1"/>
          </p:cNvSpPr>
          <p:nvPr>
            <p:ph type="sldNum" idx="12"/>
          </p:nvPr>
        </p:nvSpPr>
        <p:spPr>
          <a:xfrm>
            <a:off x="6502400" y="6515100"/>
            <a:ext cx="2133599" cy="228600"/>
          </a:xfrm>
          <a:prstGeom prst="rect">
            <a:avLst/>
          </a:prstGeom>
          <a:noFill/>
          <a:ln>
            <a:noFill/>
          </a:ln>
        </p:spPr>
        <p:txBody>
          <a:bodyPr lIns="91425" tIns="91425" rIns="91425" bIns="91425" anchor="t"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 name="Shape 12"/>
          <p:cNvSpPr txBox="1">
            <a:spLocks noGrp="1"/>
          </p:cNvSpPr>
          <p:nvPr>
            <p:ph type="ftr" idx="11"/>
          </p:nvPr>
        </p:nvSpPr>
        <p:spPr>
          <a:xfrm>
            <a:off x="406400" y="6515100"/>
            <a:ext cx="2540000" cy="2286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 name="Shape 13"/>
          <p:cNvSpPr txBox="1">
            <a:spLocks noGrp="1"/>
          </p:cNvSpPr>
          <p:nvPr>
            <p:ph type="dt" idx="10"/>
          </p:nvPr>
        </p:nvSpPr>
        <p:spPr>
          <a:xfrm>
            <a:off x="3505200" y="6515100"/>
            <a:ext cx="2133599" cy="190500"/>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hyperlink" Target="http://www.uky.edu/~eushe2/Bandura/Bandura1991OBHDP.pdf"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hyperlink" Target="http://dx.doi.org/10.1016/j.jada.2008.07.007"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hyperlink" Target="http://www.uky.edu/~eushe2/Bandura/Bandura1991OBHDP.pdf"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www.uky.edu/~eushe2/Bandura/Bandura1991OBHDP.pdf"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4000" b="1" i="0" u="none" strike="noStrike" cap="none" baseline="0">
                <a:solidFill>
                  <a:schemeClr val="dk2"/>
                </a:solidFill>
                <a:latin typeface="Arial Black"/>
                <a:ea typeface="Arial Black"/>
                <a:cs typeface="Arial Black"/>
                <a:sym typeface="Arial Black"/>
              </a:rPr>
              <a:t>Abstract</a:t>
            </a:r>
          </a:p>
        </p:txBody>
      </p:sp>
      <p:sp>
        <p:nvSpPr>
          <p:cNvPr id="51" name="Shape 51"/>
          <p:cNvSpPr txBox="1">
            <a:spLocks noGrp="1"/>
          </p:cNvSpPr>
          <p:nvPr>
            <p:ph type="body" idx="1"/>
          </p:nvPr>
        </p:nvSpPr>
        <p:spPr>
          <a:xfrm>
            <a:off x="457200" y="723900"/>
            <a:ext cx="8229600" cy="5847900"/>
          </a:xfrm>
          <a:prstGeom prst="rect">
            <a:avLst/>
          </a:prstGeom>
          <a:noFill/>
          <a:ln>
            <a:noFill/>
          </a:ln>
        </p:spPr>
        <p:txBody>
          <a:bodyPr lIns="91425" tIns="45700" rIns="91425" bIns="45700" anchor="t" anchorCtr="0">
            <a:noAutofit/>
          </a:bodyPr>
          <a:lstStyle/>
          <a:p>
            <a:pPr marL="457200" lvl="0" indent="-266700" rtl="0">
              <a:spcBef>
                <a:spcPts val="0"/>
              </a:spcBef>
              <a:buNone/>
            </a:pPr>
            <a:r>
              <a:rPr lang="en-US" sz="2000" i="1">
                <a:solidFill>
                  <a:schemeClr val="dk1"/>
                </a:solidFill>
                <a:latin typeface="Times New Roman"/>
                <a:ea typeface="Times New Roman"/>
                <a:cs typeface="Times New Roman"/>
                <a:sym typeface="Times New Roman"/>
              </a:rPr>
              <a:t>Problem Statement:</a:t>
            </a:r>
          </a:p>
          <a:p>
            <a:pPr marL="457200" lvl="0" indent="-266700" rtl="0">
              <a:spcBef>
                <a:spcPts val="0"/>
              </a:spcBef>
              <a:buNone/>
            </a:pPr>
            <a:r>
              <a:rPr lang="en-US">
                <a:solidFill>
                  <a:schemeClr val="dk1"/>
                </a:solidFill>
                <a:latin typeface="Times New Roman"/>
                <a:ea typeface="Times New Roman"/>
                <a:cs typeface="Times New Roman"/>
                <a:sym typeface="Times New Roman"/>
              </a:rPr>
              <a:t> Obesity is a condition with major health implications across all segments of the population.  Early adulthood is a period when people are particularly vulnerable to weight gain. Further, over 70 percent of college aged students do not eat the recommended 5 servings of fruits and vegetables.   </a:t>
            </a:r>
          </a:p>
          <a:p>
            <a:pPr marL="457200" lvl="0" indent="-266700" rtl="0">
              <a:spcBef>
                <a:spcPts val="0"/>
              </a:spcBef>
              <a:buNone/>
            </a:pPr>
            <a:r>
              <a:rPr lang="en-US" sz="2000" i="1">
                <a:solidFill>
                  <a:schemeClr val="dk1"/>
                </a:solidFill>
                <a:latin typeface="Times New Roman"/>
                <a:ea typeface="Times New Roman"/>
                <a:cs typeface="Times New Roman"/>
                <a:sym typeface="Times New Roman"/>
              </a:rPr>
              <a:t>Approach</a:t>
            </a:r>
            <a:r>
              <a:rPr lang="en-US" i="1">
                <a:solidFill>
                  <a:schemeClr val="dk1"/>
                </a:solidFill>
                <a:latin typeface="Times New Roman"/>
                <a:ea typeface="Times New Roman"/>
                <a:cs typeface="Times New Roman"/>
                <a:sym typeface="Times New Roman"/>
              </a:rPr>
              <a:t>:</a:t>
            </a:r>
          </a:p>
          <a:p>
            <a:pPr marL="457200" lvl="0" indent="-266700" rtl="0">
              <a:spcBef>
                <a:spcPts val="0"/>
              </a:spcBef>
              <a:buNone/>
            </a:pPr>
            <a:r>
              <a:rPr lang="en-US">
                <a:solidFill>
                  <a:schemeClr val="dk1"/>
                </a:solidFill>
                <a:latin typeface="Times New Roman"/>
                <a:ea typeface="Times New Roman"/>
                <a:cs typeface="Times New Roman"/>
                <a:sym typeface="Times New Roman"/>
              </a:rPr>
              <a:t>In order to address this health problem, people must be taught to recognize the problem and to self motivate to change given the necessary tools according to Bandura’s social cognitive theory.  Additionally, focus groups utilized by a previous study found that three barriers to healthy eating in this population are </a:t>
            </a:r>
            <a:r>
              <a:rPr lang="en-US" b="1">
                <a:solidFill>
                  <a:schemeClr val="dk1"/>
                </a:solidFill>
                <a:latin typeface="Times New Roman"/>
                <a:ea typeface="Times New Roman"/>
                <a:cs typeface="Times New Roman"/>
                <a:sym typeface="Times New Roman"/>
              </a:rPr>
              <a:t>peer influence, cost, and time availability</a:t>
            </a:r>
            <a:r>
              <a:rPr lang="en-US">
                <a:solidFill>
                  <a:schemeClr val="dk1"/>
                </a:solidFill>
                <a:latin typeface="Times New Roman"/>
                <a:ea typeface="Times New Roman"/>
                <a:cs typeface="Times New Roman"/>
                <a:sym typeface="Times New Roman"/>
              </a:rPr>
              <a:t>.  College-aged students are an easily targeted and impressionable population with potential to influence their peers exponentially.   Our aim is to affect obesity by </a:t>
            </a:r>
            <a:r>
              <a:rPr lang="en-US" b="1">
                <a:solidFill>
                  <a:schemeClr val="dk1"/>
                </a:solidFill>
                <a:latin typeface="Times New Roman"/>
                <a:ea typeface="Times New Roman"/>
                <a:cs typeface="Times New Roman"/>
                <a:sym typeface="Times New Roman"/>
              </a:rPr>
              <a:t>increasing fruit and vegetable intake</a:t>
            </a:r>
            <a:r>
              <a:rPr lang="en-US">
                <a:solidFill>
                  <a:schemeClr val="dk1"/>
                </a:solidFill>
                <a:latin typeface="Times New Roman"/>
                <a:ea typeface="Times New Roman"/>
                <a:cs typeface="Times New Roman"/>
                <a:sym typeface="Times New Roman"/>
              </a:rPr>
              <a:t> among this population and to encourage the adoption of overall </a:t>
            </a:r>
            <a:r>
              <a:rPr lang="en-US" b="1">
                <a:solidFill>
                  <a:schemeClr val="dk1"/>
                </a:solidFill>
                <a:latin typeface="Times New Roman"/>
                <a:ea typeface="Times New Roman"/>
                <a:cs typeface="Times New Roman"/>
                <a:sym typeface="Times New Roman"/>
              </a:rPr>
              <a:t>healthier eating habits</a:t>
            </a:r>
            <a:r>
              <a:rPr lang="en-US">
                <a:solidFill>
                  <a:schemeClr val="dk1"/>
                </a:solidFill>
                <a:latin typeface="Times New Roman"/>
                <a:ea typeface="Times New Roman"/>
                <a:cs typeface="Times New Roman"/>
                <a:sym typeface="Times New Roman"/>
              </a:rPr>
              <a:t> using the PRECEDE-PROCEED model as our framework.  </a:t>
            </a:r>
          </a:p>
          <a:p>
            <a:pPr marL="457200" lvl="0" indent="-266700" rtl="0">
              <a:spcBef>
                <a:spcPts val="0"/>
              </a:spcBef>
              <a:buNone/>
            </a:pPr>
            <a:r>
              <a:rPr lang="en-US" sz="2000" i="1">
                <a:solidFill>
                  <a:schemeClr val="dk1"/>
                </a:solidFill>
                <a:latin typeface="Times New Roman"/>
                <a:ea typeface="Times New Roman"/>
                <a:cs typeface="Times New Roman"/>
                <a:sym typeface="Times New Roman"/>
              </a:rPr>
              <a:t>Intervention</a:t>
            </a:r>
          </a:p>
          <a:p>
            <a:pPr marL="457200" lvl="0" indent="-266700" rtl="0">
              <a:spcBef>
                <a:spcPts val="0"/>
              </a:spcBef>
              <a:buNone/>
            </a:pPr>
            <a:r>
              <a:rPr lang="en-US">
                <a:solidFill>
                  <a:schemeClr val="dk1"/>
                </a:solidFill>
                <a:latin typeface="Times New Roman"/>
                <a:ea typeface="Times New Roman"/>
                <a:cs typeface="Times New Roman"/>
                <a:sym typeface="Times New Roman"/>
              </a:rPr>
              <a:t>We will use student dining accounts to track food purchases and </a:t>
            </a:r>
            <a:r>
              <a:rPr lang="en-US" b="1">
                <a:solidFill>
                  <a:schemeClr val="dk1"/>
                </a:solidFill>
                <a:latin typeface="Times New Roman"/>
                <a:ea typeface="Times New Roman"/>
                <a:cs typeface="Times New Roman"/>
                <a:sym typeface="Times New Roman"/>
              </a:rPr>
              <a:t>provide</a:t>
            </a:r>
            <a:r>
              <a:rPr lang="en-US">
                <a:solidFill>
                  <a:schemeClr val="dk1"/>
                </a:solidFill>
                <a:latin typeface="Times New Roman"/>
                <a:ea typeface="Times New Roman"/>
                <a:cs typeface="Times New Roman"/>
                <a:sym typeface="Times New Roman"/>
              </a:rPr>
              <a:t> </a:t>
            </a:r>
            <a:r>
              <a:rPr lang="en-US" b="1">
                <a:solidFill>
                  <a:schemeClr val="dk1"/>
                </a:solidFill>
                <a:latin typeface="Times New Roman"/>
                <a:ea typeface="Times New Roman"/>
                <a:cs typeface="Times New Roman"/>
                <a:sym typeface="Times New Roman"/>
              </a:rPr>
              <a:t>feedback about fruit and vegetable intake</a:t>
            </a:r>
            <a:r>
              <a:rPr lang="en-US">
                <a:solidFill>
                  <a:schemeClr val="dk1"/>
                </a:solidFill>
                <a:latin typeface="Times New Roman"/>
                <a:ea typeface="Times New Roman"/>
                <a:cs typeface="Times New Roman"/>
                <a:sym typeface="Times New Roman"/>
              </a:rPr>
              <a:t> to students via an app on their mobile phones and social media. Modifications to the student food and social environment would include prominent </a:t>
            </a:r>
            <a:r>
              <a:rPr lang="en-US" b="1">
                <a:solidFill>
                  <a:schemeClr val="dk1"/>
                </a:solidFill>
                <a:latin typeface="Times New Roman"/>
                <a:ea typeface="Times New Roman"/>
                <a:cs typeface="Times New Roman"/>
                <a:sym typeface="Times New Roman"/>
              </a:rPr>
              <a:t>placement of healthy foods, providing pre-portioned meals, pricing healthier foods </a:t>
            </a:r>
            <a:r>
              <a:rPr lang="en-US">
                <a:solidFill>
                  <a:schemeClr val="dk1"/>
                </a:solidFill>
                <a:latin typeface="Times New Roman"/>
                <a:ea typeface="Times New Roman"/>
                <a:cs typeface="Times New Roman"/>
                <a:sym typeface="Times New Roman"/>
              </a:rPr>
              <a:t>so that they are more affordable than unhealthy alternatives, and displaying educational</a:t>
            </a:r>
            <a:r>
              <a:rPr lang="en-US" b="1">
                <a:solidFill>
                  <a:schemeClr val="dk1"/>
                </a:solidFill>
                <a:latin typeface="Times New Roman"/>
                <a:ea typeface="Times New Roman"/>
                <a:cs typeface="Times New Roman"/>
                <a:sym typeface="Times New Roman"/>
              </a:rPr>
              <a:t> posters</a:t>
            </a:r>
            <a:r>
              <a:rPr lang="en-US">
                <a:solidFill>
                  <a:schemeClr val="dk1"/>
                </a:solidFill>
                <a:latin typeface="Times New Roman"/>
                <a:ea typeface="Times New Roman"/>
                <a:cs typeface="Times New Roman"/>
                <a:sym typeface="Times New Roman"/>
              </a:rPr>
              <a:t> on tables, meal trays, and in the cafeteria. Healthy behavior such as eating the recommended daily intake will be encouraged.  </a:t>
            </a:r>
          </a:p>
          <a:p>
            <a:pPr marL="457200" lvl="0" indent="-266700" rtl="0">
              <a:spcBef>
                <a:spcPts val="0"/>
              </a:spcBef>
              <a:buNone/>
            </a:pPr>
            <a:r>
              <a:rPr lang="en-US" sz="2000" i="1">
                <a:solidFill>
                  <a:schemeClr val="dk1"/>
                </a:solidFill>
                <a:latin typeface="Times New Roman"/>
                <a:ea typeface="Times New Roman"/>
                <a:cs typeface="Times New Roman"/>
                <a:sym typeface="Times New Roman"/>
              </a:rPr>
              <a:t>Lessons Learned</a:t>
            </a:r>
          </a:p>
          <a:p>
            <a:pPr marL="457200" lvl="0" indent="-266700" rtl="0">
              <a:spcBef>
                <a:spcPts val="0"/>
              </a:spcBef>
              <a:buNone/>
            </a:pPr>
            <a:r>
              <a:rPr lang="en-US">
                <a:solidFill>
                  <a:schemeClr val="dk1"/>
                </a:solidFill>
                <a:latin typeface="Times New Roman"/>
                <a:ea typeface="Times New Roman"/>
                <a:cs typeface="Times New Roman"/>
                <a:sym typeface="Times New Roman"/>
              </a:rPr>
              <a:t>Students have the desire to adopt healthier eating habits.  Their college environments are suboptimal, however, in terms of providing the tools they need to do so.   </a:t>
            </a:r>
          </a:p>
          <a:p>
            <a:pPr marL="0" marR="0" lvl="0" algn="l" rtl="0">
              <a:lnSpc>
                <a:spcPct val="100000"/>
              </a:lnSpc>
              <a:spcBef>
                <a:spcPts val="600"/>
              </a:spcBef>
              <a:spcAft>
                <a:spcPts val="0"/>
              </a:spcAft>
              <a:buNone/>
            </a:pPr>
            <a:endParaRPr i="1">
              <a:solidFill>
                <a:schemeClr val="dk1"/>
              </a:solidFill>
              <a:latin typeface="Times New Roman"/>
              <a:ea typeface="Times New Roman"/>
              <a:cs typeface="Times New Roman"/>
              <a:sym typeface="Times New Roman"/>
            </a:endParaRPr>
          </a:p>
        </p:txBody>
      </p:sp>
      <p:sp>
        <p:nvSpPr>
          <p:cNvPr id="52" name="Shape 52"/>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
        <p:nvSpPr>
          <p:cNvPr id="119" name="Shape 119"/>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4000" b="1" i="0" u="none" strike="noStrike" cap="none" baseline="0">
                <a:solidFill>
                  <a:schemeClr val="dk2"/>
                </a:solidFill>
                <a:latin typeface="Arial Black"/>
                <a:ea typeface="Arial Black"/>
                <a:cs typeface="Arial Black"/>
                <a:sym typeface="Arial Black"/>
              </a:rPr>
              <a:t>Conclusion</a:t>
            </a:r>
          </a:p>
        </p:txBody>
      </p:sp>
      <p:sp>
        <p:nvSpPr>
          <p:cNvPr id="120" name="Shape 120"/>
          <p:cNvSpPr txBox="1">
            <a:spLocks noGrp="1"/>
          </p:cNvSpPr>
          <p:nvPr>
            <p:ph type="body" idx="1"/>
          </p:nvPr>
        </p:nvSpPr>
        <p:spPr>
          <a:xfrm>
            <a:off x="457200" y="1212075"/>
            <a:ext cx="8229600" cy="5416200"/>
          </a:xfrm>
          <a:prstGeom prst="rect">
            <a:avLst/>
          </a:prstGeom>
          <a:noFill/>
          <a:ln>
            <a:noFill/>
          </a:ln>
        </p:spPr>
        <p:txBody>
          <a:bodyPr lIns="91425" tIns="45700" rIns="91425" bIns="45700" anchor="t" anchorCtr="0">
            <a:noAutofit/>
          </a:bodyPr>
          <a:lstStyle/>
          <a:p>
            <a:pPr marL="0" marR="0" lvl="0" algn="l" rtl="0">
              <a:lnSpc>
                <a:spcPct val="100000"/>
              </a:lnSpc>
              <a:spcBef>
                <a:spcPts val="600"/>
              </a:spcBef>
              <a:spcAft>
                <a:spcPts val="0"/>
              </a:spcAft>
              <a:buNone/>
            </a:pPr>
            <a:r>
              <a:rPr lang="en-US" sz="2000" i="1">
                <a:solidFill>
                  <a:schemeClr val="dk1"/>
                </a:solidFill>
                <a:latin typeface="Times New Roman"/>
                <a:ea typeface="Times New Roman"/>
                <a:cs typeface="Times New Roman"/>
                <a:sym typeface="Times New Roman"/>
              </a:rPr>
              <a:t>Needs Assessment</a:t>
            </a:r>
          </a:p>
          <a:p>
            <a:pPr marL="457200" lvl="0" indent="-342900" rtl="0">
              <a:spcBef>
                <a:spcPts val="0"/>
              </a:spcBef>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Our needs assessment was done by using focus group results from a study conducted by Nikolaou et al involving over 1200 college freshmen. The study also found that </a:t>
            </a:r>
            <a:r>
              <a:rPr lang="en-US" sz="1800" b="1">
                <a:solidFill>
                  <a:schemeClr val="dk1"/>
                </a:solidFill>
                <a:latin typeface="Times New Roman"/>
                <a:ea typeface="Times New Roman"/>
                <a:cs typeface="Times New Roman"/>
                <a:sym typeface="Times New Roman"/>
              </a:rPr>
              <a:t>less than 30 percent of the students ate the recommended 5 servings of fruit and vegetables daily</a:t>
            </a:r>
            <a:r>
              <a:rPr lang="en-US" sz="1800">
                <a:solidFill>
                  <a:schemeClr val="dk1"/>
                </a:solidFill>
                <a:latin typeface="Times New Roman"/>
                <a:ea typeface="Times New Roman"/>
                <a:cs typeface="Times New Roman"/>
                <a:sym typeface="Times New Roman"/>
              </a:rPr>
              <a:t>. Students complained of not having enough time to eat between courses, not having easy access to healthy food choices for late night snacking, and not being able to afford healthier foods. </a:t>
            </a:r>
          </a:p>
          <a:p>
            <a:pPr marL="0" lvl="0" rtl="0">
              <a:spcBef>
                <a:spcPts val="0"/>
              </a:spcBef>
              <a:buNone/>
            </a:pPr>
            <a:r>
              <a:rPr lang="en-US" sz="2000" i="1">
                <a:solidFill>
                  <a:schemeClr val="dk1"/>
                </a:solidFill>
                <a:latin typeface="Times New Roman"/>
                <a:ea typeface="Times New Roman"/>
                <a:cs typeface="Times New Roman"/>
                <a:sym typeface="Times New Roman"/>
              </a:rPr>
              <a:t>Implications</a:t>
            </a:r>
          </a:p>
          <a:p>
            <a:pPr marL="457200" marR="0" lvl="0" indent="-342900" algn="l" rtl="0">
              <a:lnSpc>
                <a:spcPct val="100000"/>
              </a:lnSpc>
              <a:spcBef>
                <a:spcPts val="60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It is important to address these behaviors because poor food choices can lead to weight gain and unhealthy habits during early adulthood, which can ultimately result in obesity and related chronic medical problems later in life. By making students aware of their habits and available options, we can </a:t>
            </a:r>
            <a:r>
              <a:rPr lang="en-US" sz="1800" b="1">
                <a:solidFill>
                  <a:schemeClr val="dk1"/>
                </a:solidFill>
                <a:latin typeface="Times New Roman"/>
                <a:ea typeface="Times New Roman"/>
                <a:cs typeface="Times New Roman"/>
                <a:sym typeface="Times New Roman"/>
              </a:rPr>
              <a:t>change their basis for decision-making</a:t>
            </a:r>
            <a:r>
              <a:rPr lang="en-US" sz="1800">
                <a:solidFill>
                  <a:schemeClr val="dk1"/>
                </a:solidFill>
                <a:latin typeface="Times New Roman"/>
                <a:ea typeface="Times New Roman"/>
                <a:cs typeface="Times New Roman"/>
                <a:sym typeface="Times New Roman"/>
              </a:rPr>
              <a:t> and thereby decrease the rate of obesity in this population. </a:t>
            </a:r>
          </a:p>
          <a:p>
            <a:pPr marL="457200" marR="0" lvl="0" indent="-342900" algn="l" rtl="0">
              <a:lnSpc>
                <a:spcPct val="100000"/>
              </a:lnSpc>
              <a:spcBef>
                <a:spcPts val="60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Previous studies have focused on health education components, however our needs assessment has shown that college students </a:t>
            </a:r>
            <a:r>
              <a:rPr lang="en-US" sz="1800" b="1">
                <a:solidFill>
                  <a:schemeClr val="dk1"/>
                </a:solidFill>
                <a:latin typeface="Times New Roman"/>
                <a:ea typeface="Times New Roman"/>
                <a:cs typeface="Times New Roman"/>
                <a:sym typeface="Times New Roman"/>
              </a:rPr>
              <a:t>want to eat healthy,</a:t>
            </a:r>
            <a:r>
              <a:rPr lang="en-US" sz="1800">
                <a:solidFill>
                  <a:schemeClr val="dk1"/>
                </a:solidFill>
                <a:latin typeface="Times New Roman"/>
                <a:ea typeface="Times New Roman"/>
                <a:cs typeface="Times New Roman"/>
                <a:sym typeface="Times New Roman"/>
              </a:rPr>
              <a:t> even though they lack the skills and the proper environment to support increased fruit and vegetable intake. </a:t>
            </a:r>
          </a:p>
          <a:p>
            <a:pPr marL="0" marR="0" lvl="0" algn="l" rtl="0">
              <a:lnSpc>
                <a:spcPct val="100000"/>
              </a:lnSpc>
              <a:spcBef>
                <a:spcPts val="600"/>
              </a:spcBef>
              <a:spcAft>
                <a:spcPts val="0"/>
              </a:spcAft>
              <a:buNone/>
            </a:pPr>
            <a:endParaRPr sz="3000" i="1">
              <a:solidFill>
                <a:schemeClr val="dk1"/>
              </a:solidFill>
              <a:latin typeface="Times New Roman"/>
              <a:ea typeface="Times New Roman"/>
              <a:cs typeface="Times New Roman"/>
              <a:sym typeface="Times New Roman"/>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
        <p:nvSpPr>
          <p:cNvPr id="58" name="Shape 58"/>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4000" b="1" i="0" u="none" strike="noStrike" cap="none" baseline="0">
                <a:solidFill>
                  <a:schemeClr val="dk2"/>
                </a:solidFill>
                <a:latin typeface="Arial Black"/>
                <a:ea typeface="Arial Black"/>
                <a:cs typeface="Arial Black"/>
                <a:sym typeface="Arial Black"/>
              </a:rPr>
              <a:t>Problem Statement</a:t>
            </a:r>
          </a:p>
        </p:txBody>
      </p:sp>
      <p:sp>
        <p:nvSpPr>
          <p:cNvPr id="59" name="Shape 59"/>
          <p:cNvSpPr txBox="1">
            <a:spLocks noGrp="1"/>
          </p:cNvSpPr>
          <p:nvPr>
            <p:ph type="body" idx="1"/>
          </p:nvPr>
        </p:nvSpPr>
        <p:spPr>
          <a:xfrm>
            <a:off x="137550" y="919850"/>
            <a:ext cx="8868900" cy="5143499"/>
          </a:xfrm>
          <a:prstGeom prst="rect">
            <a:avLst/>
          </a:prstGeom>
          <a:noFill/>
          <a:ln>
            <a:noFill/>
          </a:ln>
        </p:spPr>
        <p:txBody>
          <a:bodyPr lIns="91425" tIns="45700" rIns="91425" bIns="45700" anchor="t" anchorCtr="0">
            <a:noAutofit/>
          </a:bodyPr>
          <a:lstStyle/>
          <a:p>
            <a:pPr marL="0" marR="0" lvl="0" algn="l" rtl="0">
              <a:lnSpc>
                <a:spcPct val="100000"/>
              </a:lnSpc>
              <a:spcBef>
                <a:spcPts val="0"/>
              </a:spcBef>
              <a:spcAft>
                <a:spcPts val="0"/>
              </a:spcAft>
              <a:buNone/>
            </a:pPr>
            <a:r>
              <a:rPr lang="en-US" sz="2000" b="0" i="1" u="none" strike="noStrike" cap="none" baseline="0">
                <a:solidFill>
                  <a:schemeClr val="dk1"/>
                </a:solidFill>
                <a:latin typeface="Times New Roman"/>
                <a:ea typeface="Times New Roman"/>
                <a:cs typeface="Times New Roman"/>
                <a:sym typeface="Times New Roman"/>
              </a:rPr>
              <a:t>Background</a:t>
            </a:r>
          </a:p>
          <a:p>
            <a:pPr marL="457200" marR="0" lvl="0" indent="-393700" algn="l" rtl="0">
              <a:lnSpc>
                <a:spcPct val="100000"/>
              </a:lnSpc>
              <a:spcBef>
                <a:spcPts val="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US college students have been known colloquially and via research studies to gain significant weight during their freshman year—at an average of 1.8 kg over 9 months by some estimates (Nikolaou, 2014).</a:t>
            </a:r>
          </a:p>
          <a:p>
            <a:pPr marL="457200" marR="0" lvl="0" indent="-393700" algn="l" rtl="0">
              <a:lnSpc>
                <a:spcPct val="100000"/>
              </a:lnSpc>
              <a:spcBef>
                <a:spcPts val="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As Drewnowski et al discovered, there is a connection between obesity and high density, low cost foods, such as those from “refined grains, added sugars, and added fats” (2005).</a:t>
            </a:r>
          </a:p>
          <a:p>
            <a:pPr marL="457200" marR="0" lvl="0" indent="-393700" algn="l" rtl="0">
              <a:lnSpc>
                <a:spcPct val="100000"/>
              </a:lnSpc>
              <a:spcBef>
                <a:spcPts val="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It is important to address poor food choices such as inadequate fruit and vegetable intake among first year college students because this can lead to weight gain in early adulthood.</a:t>
            </a:r>
          </a:p>
          <a:p>
            <a:pPr marL="0" marR="0" algn="l" rtl="0">
              <a:lnSpc>
                <a:spcPct val="100000"/>
              </a:lnSpc>
              <a:spcBef>
                <a:spcPts val="560"/>
              </a:spcBef>
              <a:spcAft>
                <a:spcPts val="0"/>
              </a:spcAft>
              <a:buNone/>
            </a:pPr>
            <a:r>
              <a:rPr lang="en-US" sz="2000" i="1">
                <a:solidFill>
                  <a:schemeClr val="dk1"/>
                </a:solidFill>
                <a:latin typeface="Times New Roman"/>
                <a:ea typeface="Times New Roman"/>
                <a:cs typeface="Times New Roman"/>
                <a:sym typeface="Times New Roman"/>
              </a:rPr>
              <a:t>H</a:t>
            </a:r>
            <a:r>
              <a:rPr lang="en-US" sz="2000" b="0" i="1" u="none" strike="noStrike" cap="none" baseline="0">
                <a:solidFill>
                  <a:schemeClr val="dk1"/>
                </a:solidFill>
                <a:latin typeface="Times New Roman"/>
                <a:ea typeface="Times New Roman"/>
                <a:cs typeface="Times New Roman"/>
                <a:sym typeface="Times New Roman"/>
              </a:rPr>
              <a:t>ealth behavior </a:t>
            </a:r>
          </a:p>
          <a:p>
            <a:pPr marL="457200" marR="0" lvl="0" indent="-342900" algn="l" rtl="0">
              <a:lnSpc>
                <a:spcPct val="100000"/>
              </a:lnSpc>
              <a:spcBef>
                <a:spcPts val="560"/>
              </a:spcBef>
              <a:spcAft>
                <a:spcPts val="0"/>
              </a:spcAft>
              <a:buClr>
                <a:schemeClr val="dk1"/>
              </a:buClr>
              <a:buSzPct val="100000"/>
              <a:buFont typeface="Arial"/>
              <a:buChar char="●"/>
            </a:pPr>
            <a:r>
              <a:rPr lang="en-US" sz="1800">
                <a:solidFill>
                  <a:schemeClr val="dk1"/>
                </a:solidFill>
                <a:latin typeface="Times New Roman"/>
                <a:ea typeface="Times New Roman"/>
                <a:cs typeface="Times New Roman"/>
                <a:sym typeface="Times New Roman"/>
              </a:rPr>
              <a:t>College students have an average intake of 2 ½ cups of fruits and vegetables a day, which for men is half the recommended intake.</a:t>
            </a:r>
          </a:p>
          <a:p>
            <a:pPr marL="0" marR="0" algn="l" rtl="0">
              <a:lnSpc>
                <a:spcPct val="100000"/>
              </a:lnSpc>
              <a:spcBef>
                <a:spcPts val="560"/>
              </a:spcBef>
              <a:spcAft>
                <a:spcPts val="0"/>
              </a:spcAft>
              <a:buNone/>
            </a:pPr>
            <a:r>
              <a:rPr lang="en-US" sz="2000" i="1">
                <a:solidFill>
                  <a:schemeClr val="dk1"/>
                </a:solidFill>
                <a:latin typeface="Times New Roman"/>
                <a:ea typeface="Times New Roman"/>
                <a:cs typeface="Times New Roman"/>
                <a:sym typeface="Times New Roman"/>
              </a:rPr>
              <a:t>I</a:t>
            </a:r>
            <a:r>
              <a:rPr lang="en-US" sz="2000" b="0" i="1" u="none" strike="noStrike" cap="none" baseline="0">
                <a:solidFill>
                  <a:schemeClr val="dk1"/>
                </a:solidFill>
                <a:latin typeface="Times New Roman"/>
                <a:ea typeface="Times New Roman"/>
                <a:cs typeface="Times New Roman"/>
                <a:sym typeface="Times New Roman"/>
              </a:rPr>
              <a:t>mpact</a:t>
            </a:r>
            <a:r>
              <a:rPr lang="en-US" sz="1800" b="0" i="1" u="none" strike="noStrike" cap="none" baseline="0">
                <a:solidFill>
                  <a:schemeClr val="dk1"/>
                </a:solidFill>
                <a:latin typeface="Times New Roman"/>
                <a:ea typeface="Times New Roman"/>
                <a:cs typeface="Times New Roman"/>
                <a:sym typeface="Times New Roman"/>
              </a:rPr>
              <a:t> </a:t>
            </a:r>
          </a:p>
          <a:p>
            <a:pPr marL="457200" marR="0" lvl="0" indent="-342900" algn="l" rtl="0">
              <a:lnSpc>
                <a:spcPct val="100000"/>
              </a:lnSpc>
              <a:spcBef>
                <a:spcPts val="56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It is necessary to address the obesity problem at this stage because young adults tend to gain weight at a much faster rate than older adults (Nikolaou, 2014).  </a:t>
            </a:r>
          </a:p>
          <a:p>
            <a:pPr marL="457200" marR="0" lvl="0" indent="-342900" algn="l" rtl="0">
              <a:lnSpc>
                <a:spcPct val="100000"/>
              </a:lnSpc>
              <a:spcBef>
                <a:spcPts val="56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By making students aware of their habits and available options, we can affect their basis for decision-making and thereby decrease the rate of obesity in this population. </a:t>
            </a:r>
          </a:p>
          <a:p>
            <a:pPr marL="292100" lvl="0" indent="-279400" rtl="0">
              <a:spcBef>
                <a:spcPts val="0"/>
              </a:spcBef>
              <a:buClr>
                <a:schemeClr val="dk1"/>
              </a:buClr>
              <a:buFont typeface="Arial"/>
              <a:buNone/>
            </a:pPr>
            <a:endParaRPr sz="1000">
              <a:solidFill>
                <a:schemeClr val="dk1"/>
              </a:solidFill>
              <a:latin typeface="Times New Roman"/>
              <a:ea typeface="Times New Roman"/>
              <a:cs typeface="Times New Roman"/>
              <a:sym typeface="Times New Roman"/>
            </a:endParaRPr>
          </a:p>
          <a:p>
            <a:pPr marL="292100" lvl="0" indent="-279400" rtl="0">
              <a:spcBef>
                <a:spcPts val="0"/>
              </a:spcBef>
              <a:buClr>
                <a:schemeClr val="dk1"/>
              </a:buClr>
              <a:buSzPct val="110000"/>
              <a:buFont typeface="Arial"/>
              <a:buNone/>
            </a:pPr>
            <a:r>
              <a:rPr lang="en-US" sz="1000">
                <a:solidFill>
                  <a:schemeClr val="dk1"/>
                </a:solidFill>
                <a:latin typeface="Times New Roman"/>
                <a:ea typeface="Times New Roman"/>
                <a:cs typeface="Times New Roman"/>
                <a:sym typeface="Times New Roman"/>
              </a:rPr>
              <a:t>Nikolaou, C. K., Hankey, C. R., and Lean, M. E. (2014). Weight changes in young adults: a mixed methods study.</a:t>
            </a:r>
            <a:r>
              <a:rPr lang="en-US" sz="1000" i="1">
                <a:solidFill>
                  <a:schemeClr val="dk1"/>
                </a:solidFill>
                <a:latin typeface="Times New Roman"/>
                <a:ea typeface="Times New Roman"/>
                <a:cs typeface="Times New Roman"/>
                <a:sym typeface="Times New Roman"/>
              </a:rPr>
              <a:t> International Journal of Obesity</a:t>
            </a:r>
            <a:r>
              <a:rPr lang="en-US" sz="1000">
                <a:solidFill>
                  <a:schemeClr val="dk1"/>
                </a:solidFill>
                <a:latin typeface="Times New Roman"/>
                <a:ea typeface="Times New Roman"/>
                <a:cs typeface="Times New Roman"/>
                <a:sym typeface="Times New Roman"/>
              </a:rPr>
              <a:t>, [Epub ahead of print], doi: 10.1038/ijo.2014.160</a:t>
            </a:r>
          </a:p>
          <a:p>
            <a:pPr marL="292100" lvl="0" indent="-279400" rtl="0">
              <a:spcBef>
                <a:spcPts val="0"/>
              </a:spcBef>
              <a:buClr>
                <a:schemeClr val="dk1"/>
              </a:buClr>
              <a:buSzPct val="110000"/>
              <a:buFont typeface="Arial"/>
              <a:buNone/>
            </a:pPr>
            <a:r>
              <a:rPr lang="en-US" sz="1000">
                <a:solidFill>
                  <a:schemeClr val="dk1"/>
                </a:solidFill>
                <a:latin typeface="Times New Roman"/>
                <a:ea typeface="Times New Roman"/>
                <a:cs typeface="Times New Roman"/>
                <a:sym typeface="Times New Roman"/>
              </a:rPr>
              <a:t>Drewnowski, A., &amp; Darmon, N. (2005). The economics of obesity: Dietary energy density and energy cost 1,2,3,4.</a:t>
            </a:r>
            <a:r>
              <a:rPr lang="en-US" sz="1000" i="1">
                <a:solidFill>
                  <a:schemeClr val="dk1"/>
                </a:solidFill>
                <a:latin typeface="Times New Roman"/>
                <a:ea typeface="Times New Roman"/>
                <a:cs typeface="Times New Roman"/>
                <a:sym typeface="Times New Roman"/>
              </a:rPr>
              <a:t> American Journal of Clinical Nutrition, 82</a:t>
            </a:r>
            <a:r>
              <a:rPr lang="en-US" sz="1000">
                <a:solidFill>
                  <a:schemeClr val="dk1"/>
                </a:solidFill>
                <a:latin typeface="Times New Roman"/>
                <a:ea typeface="Times New Roman"/>
                <a:cs typeface="Times New Roman"/>
                <a:sym typeface="Times New Roman"/>
              </a:rPr>
              <a:t>(1), 2655-- 2735.</a:t>
            </a:r>
          </a:p>
          <a:p>
            <a:pPr marL="457200" marR="0" lvl="0" indent="-457200" algn="ctr" rtl="0">
              <a:lnSpc>
                <a:spcPct val="100000"/>
              </a:lnSpc>
              <a:spcBef>
                <a:spcPts val="320"/>
              </a:spcBef>
              <a:spcAft>
                <a:spcPts val="0"/>
              </a:spcAft>
              <a:buClr>
                <a:schemeClr val="dk1"/>
              </a:buClr>
              <a:buFont typeface="Arial"/>
              <a:buNone/>
            </a:pPr>
            <a:endParaRPr sz="1500" i="1">
              <a:solidFill>
                <a:schemeClr val="dk1"/>
              </a:solidFill>
              <a:latin typeface="Times New Roman"/>
              <a:ea typeface="Times New Roman"/>
              <a:cs typeface="Times New Roman"/>
              <a:sym typeface="Times New Roman"/>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
        <p:nvSpPr>
          <p:cNvPr id="65" name="Shape 65"/>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4000" b="1" i="0" u="none" strike="noStrike" cap="none" baseline="0">
                <a:solidFill>
                  <a:schemeClr val="dk2"/>
                </a:solidFill>
                <a:latin typeface="Arial Black"/>
                <a:ea typeface="Arial Black"/>
                <a:cs typeface="Arial Black"/>
                <a:sym typeface="Arial Black"/>
              </a:rPr>
              <a:t>Intended Audience</a:t>
            </a:r>
          </a:p>
        </p:txBody>
      </p:sp>
      <p:sp>
        <p:nvSpPr>
          <p:cNvPr id="66" name="Shape 66"/>
          <p:cNvSpPr txBox="1">
            <a:spLocks noGrp="1"/>
          </p:cNvSpPr>
          <p:nvPr>
            <p:ph type="body" idx="1"/>
          </p:nvPr>
        </p:nvSpPr>
        <p:spPr>
          <a:xfrm>
            <a:off x="457200" y="1200150"/>
            <a:ext cx="8229600" cy="5067300"/>
          </a:xfrm>
          <a:prstGeom prst="rect">
            <a:avLst/>
          </a:prstGeom>
          <a:noFill/>
          <a:ln>
            <a:noFill/>
          </a:ln>
        </p:spPr>
        <p:txBody>
          <a:bodyPr lIns="91425" tIns="45700" rIns="91425" bIns="45700" anchor="t" anchorCtr="0">
            <a:noAutofit/>
          </a:bodyPr>
          <a:lstStyle/>
          <a:p>
            <a:pPr marL="342900" marR="0" lvl="0" indent="-285750" algn="l" rtl="0">
              <a:lnSpc>
                <a:spcPct val="90000"/>
              </a:lnSpc>
              <a:spcBef>
                <a:spcPts val="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T</a:t>
            </a:r>
            <a:r>
              <a:rPr lang="en-US" sz="1800" b="0" u="none" strike="noStrike" cap="none" baseline="0">
                <a:solidFill>
                  <a:schemeClr val="dk1"/>
                </a:solidFill>
                <a:latin typeface="Times New Roman"/>
                <a:ea typeface="Times New Roman"/>
                <a:cs typeface="Times New Roman"/>
                <a:sym typeface="Times New Roman"/>
              </a:rPr>
              <a:t>he intended audience</a:t>
            </a:r>
            <a:r>
              <a:rPr lang="en-US" sz="1800">
                <a:latin typeface="Times New Roman"/>
                <a:ea typeface="Times New Roman"/>
                <a:cs typeface="Times New Roman"/>
                <a:sym typeface="Times New Roman"/>
              </a:rPr>
              <a:t> is </a:t>
            </a:r>
            <a:r>
              <a:rPr lang="en-US" sz="1800">
                <a:solidFill>
                  <a:schemeClr val="dk1"/>
                </a:solidFill>
                <a:latin typeface="Times New Roman"/>
                <a:ea typeface="Times New Roman"/>
                <a:cs typeface="Times New Roman"/>
                <a:sym typeface="Times New Roman"/>
              </a:rPr>
              <a:t>Baltimore college students living in campus dormitories. </a:t>
            </a:r>
          </a:p>
          <a:p>
            <a:pPr marL="342900" marR="0" lvl="0" indent="-285750" algn="l" rtl="0">
              <a:lnSpc>
                <a:spcPct val="90000"/>
              </a:lnSpc>
              <a:spcBef>
                <a:spcPts val="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College students who eat at pay-per-item style dining halls and campus convenience stores so we can track their purchases. </a:t>
            </a:r>
          </a:p>
          <a:p>
            <a:pPr marL="342900" marR="0" lvl="0" indent="-285750" algn="l" rtl="0">
              <a:lnSpc>
                <a:spcPct val="90000"/>
              </a:lnSpc>
              <a:spcBef>
                <a:spcPts val="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We excluded current dieters and student athletes because although these groups may benefit, our messages are not targeted toward their specific needs.</a:t>
            </a:r>
          </a:p>
          <a:p>
            <a:pPr marL="342900" marR="0" lvl="0" indent="-285750" algn="l" rtl="0">
              <a:lnSpc>
                <a:spcPct val="90000"/>
              </a:lnSpc>
              <a:spcBef>
                <a:spcPts val="0"/>
              </a:spcBef>
              <a:spcAft>
                <a:spcPts val="0"/>
              </a:spcAft>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T</a:t>
            </a:r>
            <a:r>
              <a:rPr lang="en-US" sz="1800" b="0" u="none" strike="noStrike" cap="none" baseline="0">
                <a:solidFill>
                  <a:schemeClr val="dk1"/>
                </a:solidFill>
                <a:latin typeface="Times New Roman"/>
                <a:ea typeface="Times New Roman"/>
                <a:cs typeface="Times New Roman"/>
                <a:sym typeface="Times New Roman"/>
              </a:rPr>
              <a:t>he pertinent characteristics of the audience </a:t>
            </a:r>
            <a:r>
              <a:rPr lang="en-US" sz="1800">
                <a:solidFill>
                  <a:schemeClr val="dk1"/>
                </a:solidFill>
                <a:latin typeface="Times New Roman"/>
                <a:ea typeface="Times New Roman"/>
                <a:cs typeface="Times New Roman"/>
                <a:sym typeface="Times New Roman"/>
              </a:rPr>
              <a:t>are young adults, ages 18-22, who value convenience and low cost food options, and do not have the time, space or equipment to cook meals for themselves.</a:t>
            </a:r>
          </a:p>
          <a:p>
            <a:pPr marL="0" marR="0" algn="l" rtl="0">
              <a:lnSpc>
                <a:spcPct val="9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algn="l" rtl="0">
              <a:lnSpc>
                <a:spcPct val="9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algn="l" rtl="0">
              <a:lnSpc>
                <a:spcPct val="9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algn="l" rtl="0">
              <a:lnSpc>
                <a:spcPct val="9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algn="l" rtl="0">
              <a:lnSpc>
                <a:spcPct val="9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algn="l" rtl="0">
              <a:lnSpc>
                <a:spcPct val="9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algn="l" rtl="0">
              <a:lnSpc>
                <a:spcPct val="9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algn="l" rtl="0">
              <a:lnSpc>
                <a:spcPct val="9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lvl="0" algn="l" rtl="0">
              <a:lnSpc>
                <a:spcPct val="90000"/>
              </a:lnSpc>
              <a:spcBef>
                <a:spcPts val="0"/>
              </a:spcBef>
              <a:spcAft>
                <a:spcPts val="0"/>
              </a:spcAft>
              <a:buNone/>
            </a:pPr>
            <a:endParaRPr sz="1000">
              <a:solidFill>
                <a:schemeClr val="dk1"/>
              </a:solidFill>
              <a:latin typeface="Times New Roman"/>
              <a:ea typeface="Times New Roman"/>
              <a:cs typeface="Times New Roman"/>
              <a:sym typeface="Times New Roman"/>
            </a:endParaRPr>
          </a:p>
          <a:p>
            <a:pPr marL="0" marR="0" lvl="0" algn="l" rtl="0">
              <a:lnSpc>
                <a:spcPct val="90000"/>
              </a:lnSpc>
              <a:spcBef>
                <a:spcPts val="0"/>
              </a:spcBef>
              <a:spcAft>
                <a:spcPts val="0"/>
              </a:spcAft>
              <a:buNone/>
            </a:pPr>
            <a:r>
              <a:rPr lang="en-US" sz="1000">
                <a:solidFill>
                  <a:schemeClr val="dk1"/>
                </a:solidFill>
                <a:latin typeface="Times New Roman"/>
                <a:ea typeface="Times New Roman"/>
                <a:cs typeface="Times New Roman"/>
                <a:sym typeface="Times New Roman"/>
              </a:rPr>
              <a:t>Morgan, A.Z., et al. (2012). Eating Regulation Styles, Appearance Schemas, and Body Satisfaction Predict Changes in Body Fat for Emerging Adults. </a:t>
            </a:r>
            <a:r>
              <a:rPr lang="en-US" sz="1000" i="1">
                <a:solidFill>
                  <a:schemeClr val="dk1"/>
                </a:solidFill>
                <a:latin typeface="Times New Roman"/>
                <a:ea typeface="Times New Roman"/>
                <a:cs typeface="Times New Roman"/>
                <a:sym typeface="Times New Roman"/>
              </a:rPr>
              <a:t>J Youth Adolescence</a:t>
            </a:r>
            <a:r>
              <a:rPr lang="en-US" sz="1000">
                <a:solidFill>
                  <a:schemeClr val="dk1"/>
                </a:solidFill>
                <a:latin typeface="Times New Roman"/>
                <a:ea typeface="Times New Roman"/>
                <a:cs typeface="Times New Roman"/>
                <a:sym typeface="Times New Roman"/>
              </a:rPr>
              <a:t>, 41:1127–1141.</a:t>
            </a:r>
          </a:p>
          <a:p>
            <a:pPr marL="0" marR="0" lvl="0" algn="l" rtl="0">
              <a:lnSpc>
                <a:spcPct val="90000"/>
              </a:lnSpc>
              <a:spcBef>
                <a:spcPts val="1340"/>
              </a:spcBef>
              <a:spcAft>
                <a:spcPts val="0"/>
              </a:spcAft>
              <a:buNone/>
            </a:pPr>
            <a:endParaRPr>
              <a:latin typeface="Times New Roman"/>
              <a:ea typeface="Times New Roman"/>
              <a:cs typeface="Times New Roman"/>
              <a:sym typeface="Times New Roman"/>
            </a:endParaRPr>
          </a:p>
          <a:p>
            <a:pPr marL="342900" marR="0" lvl="0" indent="-171450" algn="l" rtl="0">
              <a:lnSpc>
                <a:spcPct val="90000"/>
              </a:lnSpc>
              <a:spcBef>
                <a:spcPts val="1340"/>
              </a:spcBef>
              <a:spcAft>
                <a:spcPts val="0"/>
              </a:spcAft>
              <a:buClr>
                <a:schemeClr val="dk1"/>
              </a:buClr>
              <a:buFont typeface="Times New Roman"/>
              <a:buNone/>
            </a:pPr>
            <a:endParaRPr sz="2700" b="0" i="1" u="none" strike="noStrike" cap="none" baseline="0">
              <a:solidFill>
                <a:schemeClr val="dk1"/>
              </a:solidFill>
              <a:latin typeface="Times New Roman"/>
              <a:ea typeface="Times New Roman"/>
              <a:cs typeface="Times New Roman"/>
              <a:sym typeface="Times New Roman"/>
            </a:endParaRPr>
          </a:p>
          <a:p>
            <a:pPr marL="342900" marR="0" lvl="0" indent="-171450" algn="l" rtl="0">
              <a:lnSpc>
                <a:spcPct val="90000"/>
              </a:lnSpc>
              <a:spcBef>
                <a:spcPts val="1340"/>
              </a:spcBef>
              <a:spcAft>
                <a:spcPts val="0"/>
              </a:spcAft>
              <a:buClr>
                <a:schemeClr val="dk1"/>
              </a:buClr>
              <a:buFont typeface="Times New Roman"/>
              <a:buNone/>
            </a:pPr>
            <a:endParaRPr sz="2700" b="0" i="1" u="none" strike="noStrike" cap="none" baseline="0">
              <a:solidFill>
                <a:schemeClr val="dk1"/>
              </a:solidFill>
              <a:latin typeface="Times New Roman"/>
              <a:ea typeface="Times New Roman"/>
              <a:cs typeface="Times New Roman"/>
              <a:sym typeface="Times New Roman"/>
            </a:endParaRPr>
          </a:p>
          <a:p>
            <a:pPr marL="342900" marR="0" lvl="0" indent="-342900" algn="l" rtl="0">
              <a:lnSpc>
                <a:spcPct val="90000"/>
              </a:lnSpc>
              <a:spcBef>
                <a:spcPts val="1340"/>
              </a:spcBef>
              <a:spcAft>
                <a:spcPts val="0"/>
              </a:spcAft>
              <a:buClr>
                <a:schemeClr val="dk1"/>
              </a:buClr>
              <a:buFont typeface="Arial"/>
              <a:buNone/>
            </a:pPr>
            <a:endParaRPr sz="2700" b="0" i="1" u="none" strike="noStrike" cap="none" baseline="0">
              <a:solidFill>
                <a:schemeClr val="dk1"/>
              </a:solidFill>
              <a:latin typeface="Times New Roman"/>
              <a:ea typeface="Times New Roman"/>
              <a:cs typeface="Times New Roman"/>
              <a:sym typeface="Times New Roman"/>
            </a:endParaRPr>
          </a:p>
          <a:p>
            <a:pPr marL="342900" marR="0" lvl="0" indent="-342900" algn="ctr" rtl="0">
              <a:lnSpc>
                <a:spcPct val="90000"/>
              </a:lnSpc>
              <a:spcBef>
                <a:spcPts val="1120"/>
              </a:spcBef>
              <a:spcAft>
                <a:spcPts val="800"/>
              </a:spcAft>
              <a:buClr>
                <a:schemeClr val="dk1"/>
              </a:buClr>
              <a:buFont typeface="Arial"/>
              <a:buNone/>
            </a:pPr>
            <a:endParaRPr>
              <a:latin typeface="Times New Roman"/>
              <a:ea typeface="Times New Roman"/>
              <a:cs typeface="Times New Roman"/>
              <a:sym typeface="Times New Roman"/>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4000" b="1" i="0" u="none" strike="noStrike" cap="none" baseline="0">
                <a:solidFill>
                  <a:schemeClr val="dk2"/>
                </a:solidFill>
                <a:latin typeface="Arial Black"/>
                <a:ea typeface="Arial Black"/>
                <a:cs typeface="Arial Black"/>
                <a:sym typeface="Arial Black"/>
              </a:rPr>
              <a:t>Approach: Data </a:t>
            </a:r>
          </a:p>
        </p:txBody>
      </p:sp>
      <p:sp>
        <p:nvSpPr>
          <p:cNvPr id="72" name="Shape 72"/>
          <p:cNvSpPr txBox="1">
            <a:spLocks noGrp="1"/>
          </p:cNvSpPr>
          <p:nvPr>
            <p:ph type="body" idx="1"/>
          </p:nvPr>
        </p:nvSpPr>
        <p:spPr>
          <a:xfrm>
            <a:off x="457200" y="1257300"/>
            <a:ext cx="8229600" cy="5257799"/>
          </a:xfrm>
          <a:prstGeom prst="rect">
            <a:avLst/>
          </a:prstGeom>
          <a:noFill/>
          <a:ln>
            <a:noFill/>
          </a:ln>
        </p:spPr>
        <p:txBody>
          <a:bodyPr lIns="91425" tIns="45700" rIns="91425" bIns="45700" anchor="t" anchorCtr="0">
            <a:noAutofit/>
          </a:bodyPr>
          <a:lstStyle/>
          <a:p>
            <a:pPr marL="457200" marR="0" lvl="0" indent="-342900" algn="l" rtl="0">
              <a:lnSpc>
                <a:spcPct val="100000"/>
              </a:lnSpc>
              <a:spcBef>
                <a:spcPts val="600"/>
              </a:spcBef>
              <a:spcAft>
                <a:spcPts val="0"/>
              </a:spcAft>
              <a:buClr>
                <a:schemeClr val="dk1"/>
              </a:buClr>
              <a:buSzPct val="100000"/>
              <a:buFont typeface="Arial"/>
              <a:buChar char="●"/>
            </a:pPr>
            <a:r>
              <a:rPr lang="en-US" sz="1800">
                <a:solidFill>
                  <a:schemeClr val="dk1"/>
                </a:solidFill>
                <a:latin typeface="Times New Roman"/>
                <a:ea typeface="Times New Roman"/>
                <a:cs typeface="Times New Roman"/>
                <a:sym typeface="Times New Roman"/>
              </a:rPr>
              <a:t>US college students gain an average of 1.8kg over 9 months during their freshman year. </a:t>
            </a:r>
          </a:p>
          <a:p>
            <a:pPr marL="457200" marR="0" lvl="0" indent="-342900" algn="l" rtl="0">
              <a:lnSpc>
                <a:spcPct val="100000"/>
              </a:lnSpc>
              <a:spcBef>
                <a:spcPts val="600"/>
              </a:spcBef>
              <a:spcAft>
                <a:spcPts val="0"/>
              </a:spcAft>
              <a:buClr>
                <a:schemeClr val="dk1"/>
              </a:buClr>
              <a:buSzPct val="100000"/>
              <a:buFont typeface="Arial"/>
              <a:buChar char="●"/>
            </a:pPr>
            <a:r>
              <a:rPr lang="en-US" sz="1800">
                <a:solidFill>
                  <a:schemeClr val="dk1"/>
                </a:solidFill>
                <a:latin typeface="Times New Roman"/>
                <a:ea typeface="Times New Roman"/>
                <a:cs typeface="Times New Roman"/>
                <a:sym typeface="Times New Roman"/>
              </a:rPr>
              <a:t>Female college students who do not feel in control of their physical appearance are at a higher risk for weight gain, while students of either gender with high autonomous regulation and high motivational salience showed a protective effect. </a:t>
            </a:r>
          </a:p>
          <a:p>
            <a:pPr marL="457200" marR="0" lvl="0" indent="-342900" algn="l" rtl="0">
              <a:lnSpc>
                <a:spcPct val="100000"/>
              </a:lnSpc>
              <a:spcBef>
                <a:spcPts val="600"/>
              </a:spcBef>
              <a:spcAft>
                <a:spcPts val="0"/>
              </a:spcAft>
              <a:buClr>
                <a:schemeClr val="dk1"/>
              </a:buClr>
              <a:buSzPct val="100000"/>
              <a:buFont typeface="Arial"/>
              <a:buChar char="●"/>
            </a:pPr>
            <a:r>
              <a:rPr lang="en-US" sz="1800">
                <a:solidFill>
                  <a:schemeClr val="dk1"/>
                </a:solidFill>
                <a:latin typeface="Times New Roman"/>
                <a:ea typeface="Times New Roman"/>
                <a:cs typeface="Times New Roman"/>
                <a:sym typeface="Times New Roman"/>
              </a:rPr>
              <a:t>Students have an average intake of 2½ cups of fruit and vegetables a day against the recommended 5 cups a day for men and 4½ cups for women. </a:t>
            </a:r>
          </a:p>
          <a:p>
            <a:pPr marL="457200" marR="0" lvl="0" indent="-342900" algn="l" rtl="0">
              <a:lnSpc>
                <a:spcPct val="100000"/>
              </a:lnSpc>
              <a:spcBef>
                <a:spcPts val="600"/>
              </a:spcBef>
              <a:spcAft>
                <a:spcPts val="0"/>
              </a:spcAft>
              <a:buClr>
                <a:schemeClr val="dk1"/>
              </a:buClr>
              <a:buSzPct val="100000"/>
              <a:buFont typeface="Arial"/>
              <a:buChar char="●"/>
            </a:pPr>
            <a:r>
              <a:rPr lang="en-US" sz="1800">
                <a:solidFill>
                  <a:schemeClr val="dk1"/>
                </a:solidFill>
                <a:latin typeface="Times New Roman"/>
                <a:ea typeface="Times New Roman"/>
                <a:cs typeface="Times New Roman"/>
                <a:sym typeface="Times New Roman"/>
              </a:rPr>
              <a:t>College students reported in focus groups and surveys that time management, budgeting, and peer influence are the major barriers to fruit and vegetable intake. </a:t>
            </a:r>
          </a:p>
          <a:p>
            <a:pPr marL="342900" marR="0" lvl="0" indent="-152400" algn="l" rtl="0">
              <a:lnSpc>
                <a:spcPct val="100000"/>
              </a:lnSpc>
              <a:spcBef>
                <a:spcPts val="600"/>
              </a:spcBef>
              <a:spcAft>
                <a:spcPts val="0"/>
              </a:spcAft>
              <a:buClr>
                <a:schemeClr val="dk1"/>
              </a:buClr>
              <a:buFont typeface="Arial"/>
              <a:buNone/>
            </a:pPr>
            <a:endParaRPr sz="3000" i="1">
              <a:solidFill>
                <a:schemeClr val="dk1"/>
              </a:solidFill>
              <a:latin typeface="Times New Roman"/>
              <a:ea typeface="Times New Roman"/>
              <a:cs typeface="Times New Roman"/>
              <a:sym typeface="Times New Roman"/>
            </a:endParaRPr>
          </a:p>
          <a:p>
            <a:pPr marL="342900" marR="0" lvl="0" indent="-152400" algn="l" rtl="0">
              <a:lnSpc>
                <a:spcPct val="100000"/>
              </a:lnSpc>
              <a:spcBef>
                <a:spcPts val="600"/>
              </a:spcBef>
              <a:spcAft>
                <a:spcPts val="0"/>
              </a:spcAft>
              <a:buClr>
                <a:schemeClr val="dk1"/>
              </a:buClr>
              <a:buFont typeface="Arial"/>
              <a:buNone/>
            </a:pPr>
            <a:endParaRPr sz="3000" i="1">
              <a:solidFill>
                <a:schemeClr val="dk1"/>
              </a:solidFill>
              <a:latin typeface="Times New Roman"/>
              <a:ea typeface="Times New Roman"/>
              <a:cs typeface="Times New Roman"/>
              <a:sym typeface="Times New Roman"/>
            </a:endParaRPr>
          </a:p>
          <a:p>
            <a:pPr marL="0" lvl="0" indent="0" rtl="0">
              <a:lnSpc>
                <a:spcPct val="100000"/>
              </a:lnSpc>
              <a:spcBef>
                <a:spcPts val="0"/>
              </a:spcBef>
              <a:buSzPct val="110000"/>
              <a:buNone/>
            </a:pPr>
            <a:r>
              <a:rPr lang="en-US" sz="1000">
                <a:solidFill>
                  <a:schemeClr val="dk1"/>
                </a:solidFill>
                <a:latin typeface="Times New Roman"/>
                <a:ea typeface="Times New Roman"/>
                <a:cs typeface="Times New Roman"/>
                <a:sym typeface="Times New Roman"/>
              </a:rPr>
              <a:t>Morgan, A.Z., et al. (2012). Eating Regulation Styles, Appearance Schemas, and Body Satisfaction Predict Changes in Body Fat for Emerging Adults. </a:t>
            </a:r>
            <a:r>
              <a:rPr lang="en-US" sz="1000" i="1">
                <a:solidFill>
                  <a:schemeClr val="dk1"/>
                </a:solidFill>
                <a:latin typeface="Times New Roman"/>
                <a:ea typeface="Times New Roman"/>
                <a:cs typeface="Times New Roman"/>
                <a:sym typeface="Times New Roman"/>
              </a:rPr>
              <a:t>J Youth Adolescence</a:t>
            </a:r>
            <a:r>
              <a:rPr lang="en-US" sz="1000">
                <a:solidFill>
                  <a:schemeClr val="dk1"/>
                </a:solidFill>
                <a:latin typeface="Times New Roman"/>
                <a:ea typeface="Times New Roman"/>
                <a:cs typeface="Times New Roman"/>
                <a:sym typeface="Times New Roman"/>
              </a:rPr>
              <a:t>, 41:1127–1141.</a:t>
            </a:r>
          </a:p>
          <a:p>
            <a:pPr marL="292100" lvl="0" indent="-279400" rtl="0">
              <a:lnSpc>
                <a:spcPct val="100000"/>
              </a:lnSpc>
              <a:spcBef>
                <a:spcPts val="0"/>
              </a:spcBef>
              <a:buSzPct val="110000"/>
              <a:buNone/>
            </a:pPr>
            <a:r>
              <a:rPr lang="en-US" sz="1000">
                <a:solidFill>
                  <a:schemeClr val="dk1"/>
                </a:solidFill>
                <a:latin typeface="Times New Roman"/>
                <a:ea typeface="Times New Roman"/>
                <a:cs typeface="Times New Roman"/>
                <a:sym typeface="Times New Roman"/>
              </a:rPr>
              <a:t>Nikolaou, C. K., Hankey, C. R., and Lean, M. E. (2014). Weight changes in young adults: a mixed methods study.</a:t>
            </a:r>
            <a:r>
              <a:rPr lang="en-US" sz="1000" i="1">
                <a:solidFill>
                  <a:schemeClr val="dk1"/>
                </a:solidFill>
                <a:latin typeface="Times New Roman"/>
                <a:ea typeface="Times New Roman"/>
                <a:cs typeface="Times New Roman"/>
                <a:sym typeface="Times New Roman"/>
              </a:rPr>
              <a:t> International Journal of Obesity</a:t>
            </a:r>
            <a:r>
              <a:rPr lang="en-US" sz="1000">
                <a:solidFill>
                  <a:schemeClr val="dk1"/>
                </a:solidFill>
                <a:latin typeface="Times New Roman"/>
                <a:ea typeface="Times New Roman"/>
                <a:cs typeface="Times New Roman"/>
                <a:sym typeface="Times New Roman"/>
              </a:rPr>
              <a:t>, [Epub ahead of print], doi: 10.1038/ijo.2014.160</a:t>
            </a:r>
          </a:p>
          <a:p>
            <a:pPr marL="0" lvl="0" indent="0" rtl="0">
              <a:lnSpc>
                <a:spcPct val="100000"/>
              </a:lnSpc>
              <a:spcBef>
                <a:spcPts val="0"/>
              </a:spcBef>
              <a:buSzPct val="110000"/>
              <a:buNone/>
            </a:pPr>
            <a:r>
              <a:rPr lang="en-US" sz="1000">
                <a:solidFill>
                  <a:schemeClr val="dk1"/>
                </a:solidFill>
                <a:latin typeface="Times New Roman"/>
                <a:ea typeface="Times New Roman"/>
                <a:cs typeface="Times New Roman"/>
                <a:sym typeface="Times New Roman"/>
              </a:rPr>
              <a:t>Walsh, J., White, A.A., Byrd-Bredbenner, C., Colby, S., Esters, O., Greene, G., Hoerr, S., Horacek, T., Kattelmann, K., Kidd, T., Nitzke, S., Phillips, B. (2010). Use of a Multi-Phase Community Assessment Model to Identify Behavioral and Environmental Influences of Obesity for Young Adults. </a:t>
            </a:r>
            <a:r>
              <a:rPr lang="en-US" sz="1000" i="1">
                <a:solidFill>
                  <a:schemeClr val="dk1"/>
                </a:solidFill>
                <a:latin typeface="Times New Roman"/>
                <a:ea typeface="Times New Roman"/>
                <a:cs typeface="Times New Roman"/>
                <a:sym typeface="Times New Roman"/>
              </a:rPr>
              <a:t>Journal of the American Dietetic Association</a:t>
            </a:r>
            <a:r>
              <a:rPr lang="en-US" sz="1000">
                <a:solidFill>
                  <a:schemeClr val="dk1"/>
                </a:solidFill>
                <a:latin typeface="Times New Roman"/>
                <a:ea typeface="Times New Roman"/>
                <a:cs typeface="Times New Roman"/>
                <a:sym typeface="Times New Roman"/>
              </a:rPr>
              <a:t>,110(9), A19.</a:t>
            </a:r>
          </a:p>
          <a:p>
            <a:pPr marL="292100" lvl="0" indent="-279400" rtl="0">
              <a:lnSpc>
                <a:spcPct val="100000"/>
              </a:lnSpc>
              <a:spcBef>
                <a:spcPts val="0"/>
              </a:spcBef>
              <a:buClr>
                <a:schemeClr val="dk1"/>
              </a:buClr>
              <a:buFont typeface="Arial"/>
              <a:buNone/>
            </a:pPr>
            <a:endParaRPr sz="1000">
              <a:solidFill>
                <a:schemeClr val="dk1"/>
              </a:solidFill>
              <a:latin typeface="Times New Roman"/>
              <a:ea typeface="Times New Roman"/>
              <a:cs typeface="Times New Roman"/>
              <a:sym typeface="Times New Roman"/>
            </a:endParaRPr>
          </a:p>
          <a:p>
            <a:pPr marL="0" marR="0" lvl="0" indent="0" algn="l" rtl="0">
              <a:spcBef>
                <a:spcPts val="0"/>
              </a:spcBef>
              <a:buNone/>
            </a:pPr>
            <a:endParaRPr sz="1000">
              <a:solidFill>
                <a:schemeClr val="dk1"/>
              </a:solidFill>
              <a:latin typeface="Times New Roman"/>
              <a:ea typeface="Times New Roman"/>
              <a:cs typeface="Times New Roman"/>
              <a:sym typeface="Times New Roman"/>
            </a:endParaRPr>
          </a:p>
        </p:txBody>
      </p:sp>
      <p:sp>
        <p:nvSpPr>
          <p:cNvPr id="73" name="Shape 73"/>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3600" b="1" i="0" u="none" strike="noStrike" cap="none" baseline="0">
                <a:solidFill>
                  <a:schemeClr val="dk2"/>
                </a:solidFill>
                <a:latin typeface="Arial Black"/>
                <a:ea typeface="Arial Black"/>
                <a:cs typeface="Arial Black"/>
                <a:sym typeface="Arial Black"/>
              </a:rPr>
              <a:t>Approach: </a:t>
            </a:r>
            <a:r>
              <a:rPr lang="en-US" sz="3600" b="1">
                <a:solidFill>
                  <a:schemeClr val="dk2"/>
                </a:solidFill>
                <a:latin typeface="Arial Black"/>
                <a:ea typeface="Arial Black"/>
                <a:cs typeface="Arial Black"/>
                <a:sym typeface="Arial Black"/>
              </a:rPr>
              <a:t>Social Cognitive Theory &amp; Needs Assessment</a:t>
            </a:r>
          </a:p>
        </p:txBody>
      </p:sp>
      <p:graphicFrame>
        <p:nvGraphicFramePr>
          <p:cNvPr id="79" name="Shape 79"/>
          <p:cNvGraphicFramePr/>
          <p:nvPr/>
        </p:nvGraphicFramePr>
        <p:xfrm>
          <a:off x="127150" y="1205925"/>
          <a:ext cx="8889700" cy="4937640"/>
        </p:xfrm>
        <a:graphic>
          <a:graphicData uri="http://schemas.openxmlformats.org/drawingml/2006/table">
            <a:tbl>
              <a:tblPr>
                <a:noFill/>
                <a:tableStyleId>{A6F3D0CB-6BED-4756-B851-2C75DDFF8A14}</a:tableStyleId>
              </a:tblPr>
              <a:tblGrid>
                <a:gridCol w="1977800"/>
                <a:gridCol w="3133300"/>
                <a:gridCol w="3778600"/>
              </a:tblGrid>
              <a:tr h="381000">
                <a:tc>
                  <a:txBody>
                    <a:bodyPr/>
                    <a:lstStyle/>
                    <a:p>
                      <a:pPr algn="ctr" rtl="0">
                        <a:spcBef>
                          <a:spcPts val="0"/>
                        </a:spcBef>
                        <a:buNone/>
                      </a:pPr>
                      <a:r>
                        <a:rPr lang="en-US" sz="2000" b="1">
                          <a:latin typeface="Times New Roman"/>
                          <a:ea typeface="Times New Roman"/>
                          <a:cs typeface="Times New Roman"/>
                          <a:sym typeface="Times New Roman"/>
                        </a:rPr>
                        <a:t>Aspect of Social Cognitive Theory</a:t>
                      </a:r>
                    </a:p>
                  </a:txBody>
                  <a:tcPr marL="91425" marR="91425" marT="91425" marB="91425"/>
                </a:tc>
                <a:tc>
                  <a:txBody>
                    <a:bodyPr/>
                    <a:lstStyle/>
                    <a:p>
                      <a:pPr algn="ctr" rtl="0">
                        <a:spcBef>
                          <a:spcPts val="0"/>
                        </a:spcBef>
                        <a:buNone/>
                      </a:pPr>
                      <a:r>
                        <a:rPr lang="en-US" sz="2000" b="1">
                          <a:latin typeface="Times New Roman"/>
                          <a:ea typeface="Times New Roman"/>
                          <a:cs typeface="Times New Roman"/>
                          <a:sym typeface="Times New Roman"/>
                        </a:rPr>
                        <a:t>Findings of Needs Assessment</a:t>
                      </a:r>
                    </a:p>
                  </a:txBody>
                  <a:tcPr marL="91425" marR="91425" marT="91425" marB="91425"/>
                </a:tc>
                <a:tc>
                  <a:txBody>
                    <a:bodyPr/>
                    <a:lstStyle/>
                    <a:p>
                      <a:pPr algn="ctr" rtl="0">
                        <a:spcBef>
                          <a:spcPts val="0"/>
                        </a:spcBef>
                        <a:buNone/>
                      </a:pPr>
                      <a:r>
                        <a:rPr lang="en-US" sz="2000" b="1">
                          <a:latin typeface="Times New Roman"/>
                          <a:ea typeface="Times New Roman"/>
                          <a:cs typeface="Times New Roman"/>
                          <a:sym typeface="Times New Roman"/>
                        </a:rPr>
                        <a:t>Theory</a:t>
                      </a:r>
                    </a:p>
                  </a:txBody>
                  <a:tcPr marL="91425" marR="91425" marT="91425" marB="91425"/>
                </a:tc>
              </a:tr>
              <a:tr h="381000">
                <a:tc>
                  <a:txBody>
                    <a:bodyPr/>
                    <a:lstStyle/>
                    <a:p>
                      <a:pPr algn="ctr">
                        <a:spcBef>
                          <a:spcPts val="0"/>
                        </a:spcBef>
                        <a:buNone/>
                      </a:pPr>
                      <a:r>
                        <a:rPr lang="en-US" sz="1800">
                          <a:latin typeface="Times New Roman"/>
                          <a:ea typeface="Times New Roman"/>
                          <a:cs typeface="Times New Roman"/>
                          <a:sym typeface="Times New Roman"/>
                        </a:rPr>
                        <a:t>Cognitive Factors</a:t>
                      </a:r>
                    </a:p>
                  </a:txBody>
                  <a:tcPr marL="91425" marR="91425" marT="91425" marB="91425"/>
                </a:tc>
                <a:tc>
                  <a:txBody>
                    <a:bodyPr/>
                    <a:lstStyle/>
                    <a:p>
                      <a:pPr algn="ctr">
                        <a:spcBef>
                          <a:spcPts val="0"/>
                        </a:spcBef>
                        <a:buNone/>
                      </a:pPr>
                      <a:r>
                        <a:rPr lang="en-US" sz="1800">
                          <a:latin typeface="Times New Roman"/>
                          <a:ea typeface="Times New Roman"/>
                          <a:cs typeface="Times New Roman"/>
                          <a:sym typeface="Times New Roman"/>
                        </a:rPr>
                        <a:t>College students want to have healthier eating habits (eat fruits and vegetables) and think it’s important.</a:t>
                      </a:r>
                    </a:p>
                  </a:txBody>
                  <a:tcPr marL="91425" marR="91425" marT="91425" marB="91425"/>
                </a:tc>
                <a:tc>
                  <a:txBody>
                    <a:bodyPr/>
                    <a:lstStyle/>
                    <a:p>
                      <a:pPr algn="ctr" rtl="0">
                        <a:spcBef>
                          <a:spcPts val="0"/>
                        </a:spcBef>
                        <a:buNone/>
                      </a:pPr>
                      <a:r>
                        <a:rPr lang="en-US" sz="1800">
                          <a:solidFill>
                            <a:schemeClr val="dk1"/>
                          </a:solidFill>
                          <a:latin typeface="Times New Roman"/>
                          <a:ea typeface="Times New Roman"/>
                          <a:cs typeface="Times New Roman"/>
                          <a:sym typeface="Times New Roman"/>
                        </a:rPr>
                        <a:t>Knowledge and attitudes about importance of fruit and vegetable intake.</a:t>
                      </a:r>
                    </a:p>
                  </a:txBody>
                  <a:tcPr marL="91425" marR="91425" marT="91425" marB="91425"/>
                </a:tc>
              </a:tr>
              <a:tr h="381000">
                <a:tc>
                  <a:txBody>
                    <a:bodyPr/>
                    <a:lstStyle/>
                    <a:p>
                      <a:pPr algn="ctr">
                        <a:spcBef>
                          <a:spcPts val="0"/>
                        </a:spcBef>
                        <a:buNone/>
                      </a:pPr>
                      <a:r>
                        <a:rPr lang="en-US" sz="1800">
                          <a:latin typeface="Times New Roman"/>
                          <a:ea typeface="Times New Roman"/>
                          <a:cs typeface="Times New Roman"/>
                          <a:sym typeface="Times New Roman"/>
                        </a:rPr>
                        <a:t>Environmental Factors</a:t>
                      </a:r>
                    </a:p>
                  </a:txBody>
                  <a:tcPr marL="91425" marR="91425" marT="91425" marB="91425"/>
                </a:tc>
                <a:tc>
                  <a:txBody>
                    <a:bodyPr/>
                    <a:lstStyle/>
                    <a:p>
                      <a:pPr algn="ctr">
                        <a:spcBef>
                          <a:spcPts val="0"/>
                        </a:spcBef>
                        <a:buNone/>
                      </a:pPr>
                      <a:r>
                        <a:rPr lang="en-US" sz="1800">
                          <a:latin typeface="Times New Roman"/>
                          <a:ea typeface="Times New Roman"/>
                          <a:cs typeface="Times New Roman"/>
                          <a:sym typeface="Times New Roman"/>
                        </a:rPr>
                        <a:t>Class schedule, layout of dining halls and convenience stores, and peer influence all play a role in food choices.</a:t>
                      </a:r>
                    </a:p>
                  </a:txBody>
                  <a:tcPr marL="91425" marR="91425" marT="91425" marB="91425"/>
                </a:tc>
                <a:tc>
                  <a:txBody>
                    <a:bodyPr/>
                    <a:lstStyle/>
                    <a:p>
                      <a:pPr algn="ctr" rtl="0">
                        <a:spcBef>
                          <a:spcPts val="0"/>
                        </a:spcBef>
                        <a:buNone/>
                      </a:pPr>
                      <a:r>
                        <a:rPr lang="en-US" sz="1800">
                          <a:latin typeface="Times New Roman"/>
                          <a:ea typeface="Times New Roman"/>
                          <a:cs typeface="Times New Roman"/>
                          <a:sym typeface="Times New Roman"/>
                        </a:rPr>
                        <a:t>Use social media campaign to influence social norms; increase access and visibility of fruits &amp; vegetables in the environment.</a:t>
                      </a:r>
                    </a:p>
                  </a:txBody>
                  <a:tcPr marL="91425" marR="91425" marT="91425" marB="91425"/>
                </a:tc>
              </a:tr>
              <a:tr h="381000">
                <a:tc>
                  <a:txBody>
                    <a:bodyPr/>
                    <a:lstStyle/>
                    <a:p>
                      <a:pPr algn="ctr">
                        <a:spcBef>
                          <a:spcPts val="0"/>
                        </a:spcBef>
                        <a:buNone/>
                      </a:pPr>
                      <a:r>
                        <a:rPr lang="en-US" sz="1800">
                          <a:latin typeface="Times New Roman"/>
                          <a:ea typeface="Times New Roman"/>
                          <a:cs typeface="Times New Roman"/>
                          <a:sym typeface="Times New Roman"/>
                        </a:rPr>
                        <a:t>Behavioral Factors</a:t>
                      </a:r>
                    </a:p>
                  </a:txBody>
                  <a:tcPr marL="91425" marR="91425" marT="91425" marB="91425"/>
                </a:tc>
                <a:tc>
                  <a:txBody>
                    <a:bodyPr/>
                    <a:lstStyle/>
                    <a:p>
                      <a:pPr algn="ctr">
                        <a:spcBef>
                          <a:spcPts val="0"/>
                        </a:spcBef>
                        <a:buNone/>
                      </a:pPr>
                      <a:r>
                        <a:rPr lang="en-US" sz="1800">
                          <a:solidFill>
                            <a:schemeClr val="dk1"/>
                          </a:solidFill>
                          <a:latin typeface="Times New Roman"/>
                          <a:ea typeface="Times New Roman"/>
                          <a:cs typeface="Times New Roman"/>
                          <a:sym typeface="Times New Roman"/>
                        </a:rPr>
                        <a:t>Students do not manage time between classes to eat; do not have experience or ability to manage their finances.</a:t>
                      </a:r>
                    </a:p>
                  </a:txBody>
                  <a:tcPr marL="91425" marR="91425" marT="91425" marB="91425"/>
                </a:tc>
                <a:tc>
                  <a:txBody>
                    <a:bodyPr/>
                    <a:lstStyle/>
                    <a:p>
                      <a:pPr algn="ctr">
                        <a:spcBef>
                          <a:spcPts val="0"/>
                        </a:spcBef>
                        <a:buNone/>
                      </a:pPr>
                      <a:r>
                        <a:rPr lang="en-US" sz="1800">
                          <a:latin typeface="Times New Roman"/>
                          <a:ea typeface="Times New Roman"/>
                          <a:cs typeface="Times New Roman"/>
                          <a:sym typeface="Times New Roman"/>
                        </a:rPr>
                        <a:t>Use mastery experiences to build self-efficacy around </a:t>
                      </a:r>
                      <a:r>
                        <a:rPr lang="en-US" sz="1800">
                          <a:solidFill>
                            <a:schemeClr val="dk1"/>
                          </a:solidFill>
                          <a:latin typeface="Times New Roman"/>
                          <a:ea typeface="Times New Roman"/>
                          <a:cs typeface="Times New Roman"/>
                          <a:sym typeface="Times New Roman"/>
                        </a:rPr>
                        <a:t>budgeting and time management.</a:t>
                      </a:r>
                    </a:p>
                  </a:txBody>
                  <a:tcPr marL="91425" marR="91425" marT="91425" marB="91425"/>
                </a:tc>
              </a:tr>
            </a:tbl>
          </a:graphicData>
        </a:graphic>
      </p:graphicFrame>
      <p:sp>
        <p:nvSpPr>
          <p:cNvPr id="80" name="Shape 80"/>
          <p:cNvSpPr txBox="1">
            <a:spLocks noGrp="1"/>
          </p:cNvSpPr>
          <p:nvPr>
            <p:ph type="body" idx="1"/>
          </p:nvPr>
        </p:nvSpPr>
        <p:spPr>
          <a:xfrm>
            <a:off x="457200" y="881750"/>
            <a:ext cx="8229600" cy="5256900"/>
          </a:xfrm>
          <a:prstGeom prst="rect">
            <a:avLst/>
          </a:prstGeom>
          <a:noFill/>
          <a:ln>
            <a:noFill/>
          </a:ln>
        </p:spPr>
        <p:txBody>
          <a:bodyPr lIns="91425" tIns="45700" rIns="91425" bIns="45700" anchor="t" anchorCtr="0">
            <a:noAutofit/>
          </a:bodyPr>
          <a:lstStyle/>
          <a:p>
            <a:pPr marL="0" marR="0" lvl="0" algn="l" rtl="0">
              <a:lnSpc>
                <a:spcPct val="100000"/>
              </a:lnSpc>
              <a:spcBef>
                <a:spcPts val="0"/>
              </a:spcBef>
              <a:spcAft>
                <a:spcPts val="0"/>
              </a:spcAft>
              <a:buNone/>
            </a:pPr>
            <a:endParaRPr sz="1800" b="0" u="none" strike="noStrike" cap="none" baseline="0">
              <a:solidFill>
                <a:schemeClr val="dk1"/>
              </a:solidFill>
              <a:latin typeface="Times New Roman"/>
              <a:ea typeface="Times New Roman"/>
              <a:cs typeface="Times New Roman"/>
              <a:sym typeface="Times New Roman"/>
            </a:endParaRPr>
          </a:p>
          <a:p>
            <a:pPr marL="0" marR="0" lvl="0" algn="l" rtl="0">
              <a:lnSpc>
                <a:spcPct val="10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lvl="0" algn="l" rtl="0">
              <a:lnSpc>
                <a:spcPct val="10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0" marR="0" lvl="0" algn="l" rtl="0">
              <a:lnSpc>
                <a:spcPct val="100000"/>
              </a:lnSpc>
              <a:spcBef>
                <a:spcPts val="0"/>
              </a:spcBef>
              <a:spcAft>
                <a:spcPts val="0"/>
              </a:spcAft>
              <a:buNone/>
            </a:pPr>
            <a:endParaRPr sz="1800">
              <a:solidFill>
                <a:schemeClr val="dk1"/>
              </a:solidFill>
              <a:latin typeface="Times New Roman"/>
              <a:ea typeface="Times New Roman"/>
              <a:cs typeface="Times New Roman"/>
              <a:sym typeface="Times New Roman"/>
            </a:endParaRPr>
          </a:p>
          <a:p>
            <a:pPr marL="342900" marR="0" lvl="0" indent="-152400" algn="l" rtl="0">
              <a:lnSpc>
                <a:spcPct val="100000"/>
              </a:lnSpc>
              <a:spcBef>
                <a:spcPts val="600"/>
              </a:spcBef>
              <a:spcAft>
                <a:spcPts val="0"/>
              </a:spcAft>
              <a:buClr>
                <a:schemeClr val="dk1"/>
              </a:buClr>
              <a:buFont typeface="Arial"/>
              <a:buNone/>
            </a:pPr>
            <a:endParaRPr i="1">
              <a:solidFill>
                <a:schemeClr val="dk1"/>
              </a:solidFill>
              <a:latin typeface="Times New Roman"/>
              <a:ea typeface="Times New Roman"/>
              <a:cs typeface="Times New Roman"/>
              <a:sym typeface="Times New Roman"/>
            </a:endParaRPr>
          </a:p>
          <a:p>
            <a:pPr marL="342900" marR="0" lvl="0" indent="-152400" algn="l" rtl="0">
              <a:lnSpc>
                <a:spcPct val="100000"/>
              </a:lnSpc>
              <a:spcBef>
                <a:spcPts val="600"/>
              </a:spcBef>
              <a:spcAft>
                <a:spcPts val="0"/>
              </a:spcAft>
              <a:buClr>
                <a:schemeClr val="dk1"/>
              </a:buClr>
              <a:buFont typeface="Arial"/>
              <a:buNone/>
            </a:pPr>
            <a:endParaRPr i="1">
              <a:solidFill>
                <a:schemeClr val="dk1"/>
              </a:solidFill>
              <a:latin typeface="Times New Roman"/>
              <a:ea typeface="Times New Roman"/>
              <a:cs typeface="Times New Roman"/>
              <a:sym typeface="Times New Roman"/>
            </a:endParaRPr>
          </a:p>
          <a:p>
            <a:pPr marL="342900" marR="0" lvl="0" indent="-152400" algn="l" rtl="0">
              <a:lnSpc>
                <a:spcPct val="100000"/>
              </a:lnSpc>
              <a:spcBef>
                <a:spcPts val="600"/>
              </a:spcBef>
              <a:spcAft>
                <a:spcPts val="0"/>
              </a:spcAft>
              <a:buClr>
                <a:schemeClr val="dk1"/>
              </a:buClr>
              <a:buFont typeface="Arial"/>
              <a:buNone/>
            </a:pPr>
            <a:endParaRPr b="0" i="1" u="none" strike="noStrike" cap="none" baseline="0">
              <a:solidFill>
                <a:schemeClr val="dk1"/>
              </a:solidFill>
              <a:latin typeface="Times New Roman"/>
              <a:ea typeface="Times New Roman"/>
              <a:cs typeface="Times New Roman"/>
              <a:sym typeface="Times New Roman"/>
            </a:endParaRPr>
          </a:p>
          <a:p>
            <a:pPr marL="342900" marR="0" lvl="0" indent="-152400" algn="l" rtl="0">
              <a:lnSpc>
                <a:spcPct val="100000"/>
              </a:lnSpc>
              <a:spcBef>
                <a:spcPts val="600"/>
              </a:spcBef>
              <a:spcAft>
                <a:spcPts val="0"/>
              </a:spcAft>
              <a:buClr>
                <a:schemeClr val="dk1"/>
              </a:buClr>
              <a:buFont typeface="Arial"/>
              <a:buNone/>
            </a:pPr>
            <a:endParaRPr sz="3000" b="0" i="1" u="none" strike="noStrike" cap="none" baseline="0">
              <a:solidFill>
                <a:schemeClr val="dk1"/>
              </a:solidFill>
              <a:latin typeface="Times New Roman"/>
              <a:ea typeface="Times New Roman"/>
              <a:cs typeface="Times New Roman"/>
              <a:sym typeface="Times New Roman"/>
            </a:endParaRPr>
          </a:p>
          <a:p>
            <a:pPr marL="342900" marR="0" lvl="0" indent="-152400" algn="l" rtl="0">
              <a:lnSpc>
                <a:spcPct val="100000"/>
              </a:lnSpc>
              <a:spcBef>
                <a:spcPts val="600"/>
              </a:spcBef>
              <a:spcAft>
                <a:spcPts val="0"/>
              </a:spcAft>
              <a:buClr>
                <a:schemeClr val="dk1"/>
              </a:buClr>
              <a:buFont typeface="Arial"/>
              <a:buNone/>
            </a:pPr>
            <a:endParaRPr sz="3000" b="0" i="1" u="none" strike="noStrike" cap="none" baseline="0">
              <a:solidFill>
                <a:schemeClr val="dk1"/>
              </a:solidFill>
              <a:latin typeface="Times New Roman"/>
              <a:ea typeface="Times New Roman"/>
              <a:cs typeface="Times New Roman"/>
              <a:sym typeface="Times New Roman"/>
            </a:endParaRPr>
          </a:p>
          <a:p>
            <a:pPr marL="342900" marR="0" lvl="0" indent="-342900" algn="ctr" rtl="0">
              <a:lnSpc>
                <a:spcPct val="100000"/>
              </a:lnSpc>
              <a:spcBef>
                <a:spcPts val="320"/>
              </a:spcBef>
              <a:spcAft>
                <a:spcPts val="0"/>
              </a:spcAft>
              <a:buClr>
                <a:schemeClr val="dk1"/>
              </a:buClr>
              <a:buFont typeface="Arial"/>
              <a:buNone/>
            </a:pPr>
            <a:endParaRPr sz="1500" i="1">
              <a:solidFill>
                <a:schemeClr val="dk1"/>
              </a:solidFill>
              <a:latin typeface="Times New Roman"/>
              <a:ea typeface="Times New Roman"/>
              <a:cs typeface="Times New Roman"/>
              <a:sym typeface="Times New Roman"/>
            </a:endParaRPr>
          </a:p>
          <a:p>
            <a:pPr marL="342900" marR="0" lvl="0" indent="-342900" algn="ctr" rtl="0">
              <a:lnSpc>
                <a:spcPct val="100000"/>
              </a:lnSpc>
              <a:spcBef>
                <a:spcPts val="320"/>
              </a:spcBef>
              <a:spcAft>
                <a:spcPts val="0"/>
              </a:spcAft>
              <a:buClr>
                <a:schemeClr val="dk1"/>
              </a:buClr>
              <a:buFont typeface="Arial"/>
              <a:buNone/>
            </a:pPr>
            <a:endParaRPr sz="1500" i="1">
              <a:solidFill>
                <a:schemeClr val="dk1"/>
              </a:solidFill>
              <a:latin typeface="Times New Roman"/>
              <a:ea typeface="Times New Roman"/>
              <a:cs typeface="Times New Roman"/>
              <a:sym typeface="Times New Roman"/>
            </a:endParaRPr>
          </a:p>
          <a:p>
            <a:pPr marL="342900" marR="0" lvl="0" indent="-342900" algn="ctr" rtl="0">
              <a:lnSpc>
                <a:spcPct val="100000"/>
              </a:lnSpc>
              <a:spcBef>
                <a:spcPts val="320"/>
              </a:spcBef>
              <a:spcAft>
                <a:spcPts val="0"/>
              </a:spcAft>
              <a:buClr>
                <a:schemeClr val="dk1"/>
              </a:buClr>
              <a:buFont typeface="Arial"/>
              <a:buNone/>
            </a:pPr>
            <a:endParaRPr sz="1500" i="1">
              <a:solidFill>
                <a:schemeClr val="dk1"/>
              </a:solidFill>
              <a:latin typeface="Times New Roman"/>
              <a:ea typeface="Times New Roman"/>
              <a:cs typeface="Times New Roman"/>
              <a:sym typeface="Times New Roman"/>
            </a:endParaRPr>
          </a:p>
          <a:p>
            <a:pPr marL="342900" marR="0" lvl="0" indent="-342900" algn="ctr" rtl="0">
              <a:lnSpc>
                <a:spcPct val="100000"/>
              </a:lnSpc>
              <a:spcBef>
                <a:spcPts val="320"/>
              </a:spcBef>
              <a:spcAft>
                <a:spcPts val="0"/>
              </a:spcAft>
              <a:buClr>
                <a:schemeClr val="dk1"/>
              </a:buClr>
              <a:buFont typeface="Arial"/>
              <a:buNone/>
            </a:pPr>
            <a:endParaRPr sz="1500" i="1">
              <a:solidFill>
                <a:schemeClr val="dk1"/>
              </a:solidFill>
              <a:latin typeface="Times New Roman"/>
              <a:ea typeface="Times New Roman"/>
              <a:cs typeface="Times New Roman"/>
              <a:sym typeface="Times New Roman"/>
            </a:endParaRPr>
          </a:p>
          <a:p>
            <a:pPr marL="342900" marR="0" lvl="0" indent="-342900" algn="ctr" rtl="0">
              <a:lnSpc>
                <a:spcPct val="100000"/>
              </a:lnSpc>
              <a:spcBef>
                <a:spcPts val="320"/>
              </a:spcBef>
              <a:spcAft>
                <a:spcPts val="0"/>
              </a:spcAft>
              <a:buClr>
                <a:schemeClr val="dk1"/>
              </a:buClr>
              <a:buFont typeface="Arial"/>
              <a:buNone/>
            </a:pPr>
            <a:endParaRPr sz="1500" i="1">
              <a:solidFill>
                <a:schemeClr val="dk1"/>
              </a:solidFill>
              <a:latin typeface="Times New Roman"/>
              <a:ea typeface="Times New Roman"/>
              <a:cs typeface="Times New Roman"/>
              <a:sym typeface="Times New Roman"/>
            </a:endParaRPr>
          </a:p>
          <a:p>
            <a:pPr marL="342900" marR="0" lvl="0" indent="-342900" algn="ctr" rtl="0">
              <a:lnSpc>
                <a:spcPct val="100000"/>
              </a:lnSpc>
              <a:spcBef>
                <a:spcPts val="320"/>
              </a:spcBef>
              <a:spcAft>
                <a:spcPts val="0"/>
              </a:spcAft>
              <a:buClr>
                <a:schemeClr val="dk1"/>
              </a:buClr>
              <a:buFont typeface="Arial"/>
              <a:buNone/>
            </a:pPr>
            <a:endParaRPr sz="1500" i="1">
              <a:solidFill>
                <a:schemeClr val="dk1"/>
              </a:solidFill>
              <a:latin typeface="Times New Roman"/>
              <a:ea typeface="Times New Roman"/>
              <a:cs typeface="Times New Roman"/>
              <a:sym typeface="Times New Roman"/>
            </a:endParaRPr>
          </a:p>
          <a:p>
            <a:pPr marL="342900" marR="0" lvl="0" indent="-342900" algn="ctr" rtl="0">
              <a:lnSpc>
                <a:spcPct val="100000"/>
              </a:lnSpc>
              <a:spcBef>
                <a:spcPts val="320"/>
              </a:spcBef>
              <a:spcAft>
                <a:spcPts val="0"/>
              </a:spcAft>
              <a:buClr>
                <a:schemeClr val="dk1"/>
              </a:buClr>
              <a:buFont typeface="Arial"/>
              <a:buNone/>
            </a:pPr>
            <a:endParaRPr sz="1500" i="1">
              <a:solidFill>
                <a:schemeClr val="dk1"/>
              </a:solidFill>
              <a:latin typeface="Times New Roman"/>
              <a:ea typeface="Times New Roman"/>
              <a:cs typeface="Times New Roman"/>
              <a:sym typeface="Times New Roman"/>
            </a:endParaRPr>
          </a:p>
          <a:p>
            <a:pPr marL="342900" marR="0" lvl="0" indent="-342900" algn="ctr" rtl="0">
              <a:lnSpc>
                <a:spcPct val="100000"/>
              </a:lnSpc>
              <a:spcBef>
                <a:spcPts val="320"/>
              </a:spcBef>
              <a:spcAft>
                <a:spcPts val="0"/>
              </a:spcAft>
              <a:buClr>
                <a:schemeClr val="dk1"/>
              </a:buClr>
              <a:buFont typeface="Arial"/>
              <a:buNone/>
            </a:pPr>
            <a:endParaRPr sz="1500" i="1">
              <a:solidFill>
                <a:schemeClr val="dk1"/>
              </a:solidFill>
              <a:latin typeface="Times New Roman"/>
              <a:ea typeface="Times New Roman"/>
              <a:cs typeface="Times New Roman"/>
              <a:sym typeface="Times New Roman"/>
            </a:endParaRPr>
          </a:p>
          <a:p>
            <a:pPr marL="0" marR="0" lvl="0" indent="0" algn="l" rtl="0">
              <a:lnSpc>
                <a:spcPct val="100000"/>
              </a:lnSpc>
              <a:spcBef>
                <a:spcPts val="320"/>
              </a:spcBef>
              <a:spcAft>
                <a:spcPts val="0"/>
              </a:spcAft>
              <a:buClr>
                <a:schemeClr val="dk1"/>
              </a:buClr>
              <a:buFont typeface="Arial"/>
              <a:buNone/>
            </a:pPr>
            <a:endParaRPr sz="1600">
              <a:solidFill>
                <a:schemeClr val="dk1"/>
              </a:solidFill>
              <a:latin typeface="Times New Roman"/>
              <a:ea typeface="Times New Roman"/>
              <a:cs typeface="Times New Roman"/>
              <a:sym typeface="Times New Roman"/>
            </a:endParaRPr>
          </a:p>
          <a:p>
            <a:pPr marL="0" marR="0" lvl="0" indent="0" algn="l" rtl="0">
              <a:lnSpc>
                <a:spcPct val="100000"/>
              </a:lnSpc>
              <a:spcBef>
                <a:spcPts val="320"/>
              </a:spcBef>
              <a:spcAft>
                <a:spcPts val="0"/>
              </a:spcAft>
              <a:buClr>
                <a:schemeClr val="dk1"/>
              </a:buClr>
              <a:buFont typeface="Arial"/>
              <a:buNone/>
            </a:pPr>
            <a:endParaRPr sz="1000">
              <a:solidFill>
                <a:schemeClr val="dk1"/>
              </a:solidFill>
              <a:latin typeface="Times New Roman"/>
              <a:ea typeface="Times New Roman"/>
              <a:cs typeface="Times New Roman"/>
              <a:sym typeface="Times New Roman"/>
            </a:endParaRPr>
          </a:p>
          <a:p>
            <a:pPr marL="0" marR="0" lvl="0" indent="0" algn="l" rtl="0">
              <a:lnSpc>
                <a:spcPct val="100000"/>
              </a:lnSpc>
              <a:spcBef>
                <a:spcPts val="320"/>
              </a:spcBef>
              <a:spcAft>
                <a:spcPts val="0"/>
              </a:spcAft>
              <a:buClr>
                <a:schemeClr val="dk1"/>
              </a:buClr>
              <a:buSzPct val="25000"/>
              <a:buFont typeface="Arial"/>
              <a:buNone/>
            </a:pPr>
            <a:r>
              <a:rPr lang="en-US" sz="1000">
                <a:solidFill>
                  <a:schemeClr val="dk1"/>
                </a:solidFill>
                <a:latin typeface="Times New Roman"/>
                <a:ea typeface="Times New Roman"/>
                <a:cs typeface="Times New Roman"/>
                <a:sym typeface="Times New Roman"/>
              </a:rPr>
              <a:t>Bandura, A. (1991). </a:t>
            </a:r>
            <a:r>
              <a:rPr lang="en-US" sz="1000">
                <a:solidFill>
                  <a:schemeClr val="dk1"/>
                </a:solidFill>
                <a:latin typeface="Times New Roman"/>
                <a:ea typeface="Times New Roman"/>
                <a:cs typeface="Times New Roman"/>
                <a:sym typeface="Times New Roman"/>
                <a:hlinkClick r:id="rId3"/>
              </a:rPr>
              <a:t>Social cognitive theory of self-regulation</a:t>
            </a:r>
            <a:r>
              <a:rPr lang="en-US" sz="1000">
                <a:solidFill>
                  <a:schemeClr val="dk1"/>
                </a:solidFill>
                <a:latin typeface="Times New Roman"/>
                <a:ea typeface="Times New Roman"/>
                <a:cs typeface="Times New Roman"/>
                <a:sym typeface="Times New Roman"/>
              </a:rPr>
              <a:t>. </a:t>
            </a:r>
            <a:r>
              <a:rPr lang="en-US" sz="1000" i="1">
                <a:solidFill>
                  <a:schemeClr val="dk1"/>
                </a:solidFill>
                <a:latin typeface="Times New Roman"/>
                <a:ea typeface="Times New Roman"/>
                <a:cs typeface="Times New Roman"/>
                <a:sym typeface="Times New Roman"/>
              </a:rPr>
              <a:t>Organizational Behavior and Human Decision Processes, 50</a:t>
            </a:r>
            <a:r>
              <a:rPr lang="en-US" sz="1000">
                <a:solidFill>
                  <a:schemeClr val="dk1"/>
                </a:solidFill>
                <a:latin typeface="Times New Roman"/>
                <a:ea typeface="Times New Roman"/>
                <a:cs typeface="Times New Roman"/>
                <a:sym typeface="Times New Roman"/>
              </a:rPr>
              <a:t>, 248-287.</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6</a:t>
            </a:r>
          </a:p>
        </p:txBody>
      </p:sp>
      <p:sp>
        <p:nvSpPr>
          <p:cNvPr id="86" name="Shape 86"/>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3600" b="1" i="0" u="none" strike="noStrike" cap="none" baseline="0">
                <a:solidFill>
                  <a:schemeClr val="dk2"/>
                </a:solidFill>
                <a:latin typeface="Arial Black"/>
                <a:ea typeface="Arial Black"/>
                <a:cs typeface="Arial Black"/>
                <a:sym typeface="Arial Black"/>
              </a:rPr>
              <a:t>PRECEDE/PROCEED Framework</a:t>
            </a:r>
          </a:p>
        </p:txBody>
      </p:sp>
      <p:pic>
        <p:nvPicPr>
          <p:cNvPr id="87" name="Shape 87"/>
          <p:cNvPicPr preferRelativeResize="0"/>
          <p:nvPr/>
        </p:nvPicPr>
        <p:blipFill>
          <a:blip r:embed="rId3">
            <a:alphaModFix/>
          </a:blip>
          <a:stretch>
            <a:fillRect/>
          </a:stretch>
        </p:blipFill>
        <p:spPr>
          <a:xfrm>
            <a:off x="93525" y="1238250"/>
            <a:ext cx="9050475" cy="5429250"/>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
        <p:nvSpPr>
          <p:cNvPr id="93" name="Shape 93"/>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4000" b="1" i="0" u="none" strike="noStrike" cap="none" baseline="0">
                <a:solidFill>
                  <a:schemeClr val="dk2"/>
                </a:solidFill>
                <a:latin typeface="Arial Black"/>
                <a:ea typeface="Arial Black"/>
                <a:cs typeface="Arial Black"/>
                <a:sym typeface="Arial Black"/>
              </a:rPr>
              <a:t>Intervention</a:t>
            </a:r>
          </a:p>
        </p:txBody>
      </p:sp>
      <p:sp>
        <p:nvSpPr>
          <p:cNvPr id="94" name="Shape 94"/>
          <p:cNvSpPr txBox="1">
            <a:spLocks noGrp="1"/>
          </p:cNvSpPr>
          <p:nvPr>
            <p:ph type="body" idx="1"/>
          </p:nvPr>
        </p:nvSpPr>
        <p:spPr>
          <a:xfrm>
            <a:off x="457200" y="1104900"/>
            <a:ext cx="8229600" cy="3263100"/>
          </a:xfrm>
          <a:prstGeom prst="rect">
            <a:avLst/>
          </a:prstGeom>
          <a:noFill/>
          <a:ln>
            <a:noFill/>
          </a:ln>
        </p:spPr>
        <p:txBody>
          <a:bodyPr lIns="91425" tIns="45700" rIns="91425" bIns="45700" anchor="t" anchorCtr="0">
            <a:noAutofit/>
          </a:bodyPr>
          <a:lstStyle/>
          <a:p>
            <a:pPr marL="0" marR="0" lvl="0" algn="l" rtl="0">
              <a:lnSpc>
                <a:spcPct val="90000"/>
              </a:lnSpc>
              <a:spcBef>
                <a:spcPts val="0"/>
              </a:spcBef>
              <a:spcAft>
                <a:spcPts val="0"/>
              </a:spcAft>
              <a:buNone/>
            </a:pPr>
            <a:r>
              <a:rPr lang="en-US" sz="3000" b="1">
                <a:solidFill>
                  <a:schemeClr val="dk1"/>
                </a:solidFill>
                <a:latin typeface="Times New Roman"/>
                <a:ea typeface="Times New Roman"/>
                <a:cs typeface="Times New Roman"/>
                <a:sym typeface="Times New Roman"/>
              </a:rPr>
              <a:t>Predisposing Factors:</a:t>
            </a:r>
          </a:p>
          <a:p>
            <a:pPr marL="0" marR="0" lvl="0" algn="l" rtl="0">
              <a:lnSpc>
                <a:spcPct val="90000"/>
              </a:lnSpc>
              <a:spcBef>
                <a:spcPts val="0"/>
              </a:spcBef>
              <a:spcAft>
                <a:spcPts val="0"/>
              </a:spcAft>
              <a:buNone/>
            </a:pPr>
            <a:r>
              <a:rPr lang="en-US" sz="2000">
                <a:solidFill>
                  <a:schemeClr val="dk1"/>
                </a:solidFill>
                <a:latin typeface="Times New Roman"/>
                <a:ea typeface="Times New Roman"/>
                <a:cs typeface="Times New Roman"/>
                <a:sym typeface="Times New Roman"/>
              </a:rPr>
              <a:t>Environmental &amp; cognitive factors</a:t>
            </a:r>
          </a:p>
          <a:p>
            <a:pPr marL="457200" marR="0" lvl="0" indent="-342900" algn="l" rtl="0">
              <a:lnSpc>
                <a:spcPct val="90000"/>
              </a:lnSpc>
              <a:spcBef>
                <a:spcPts val="0"/>
              </a:spcBef>
              <a:spcAft>
                <a:spcPts val="0"/>
              </a:spcAft>
              <a:buClr>
                <a:schemeClr val="dk1"/>
              </a:buClr>
              <a:buSzPct val="100000"/>
              <a:buFont typeface="Arial"/>
              <a:buChar char="●"/>
            </a:pPr>
            <a:r>
              <a:rPr lang="en-US" sz="1800">
                <a:solidFill>
                  <a:schemeClr val="dk1"/>
                </a:solidFill>
                <a:latin typeface="Times New Roman"/>
                <a:ea typeface="Times New Roman"/>
                <a:cs typeface="Times New Roman"/>
                <a:sym typeface="Times New Roman"/>
              </a:rPr>
              <a:t>Educational booths, stations or posters </a:t>
            </a:r>
            <a:r>
              <a:rPr lang="en-US" sz="1800" b="1">
                <a:solidFill>
                  <a:schemeClr val="dk1"/>
                </a:solidFill>
                <a:latin typeface="Times New Roman"/>
                <a:ea typeface="Times New Roman"/>
                <a:cs typeface="Times New Roman"/>
                <a:sym typeface="Times New Roman"/>
              </a:rPr>
              <a:t>at the dining hall</a:t>
            </a:r>
            <a:r>
              <a:rPr lang="en-US" sz="1800">
                <a:solidFill>
                  <a:schemeClr val="dk1"/>
                </a:solidFill>
                <a:latin typeface="Times New Roman"/>
                <a:ea typeface="Times New Roman"/>
                <a:cs typeface="Times New Roman"/>
                <a:sym typeface="Times New Roman"/>
              </a:rPr>
              <a:t>. </a:t>
            </a:r>
          </a:p>
          <a:p>
            <a:pPr marL="914400" marR="0" lvl="1" indent="-342900" algn="l" rtl="0">
              <a:lnSpc>
                <a:spcPct val="90000"/>
              </a:lnSpc>
              <a:spcBef>
                <a:spcPts val="0"/>
              </a:spcBef>
              <a:spcAft>
                <a:spcPts val="0"/>
              </a:spcAft>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Students reported that dining halls would be a good source of intervention</a:t>
            </a:r>
          </a:p>
          <a:p>
            <a:pPr marL="457200" marR="0" lvl="0" indent="-342900" algn="l" rtl="0">
              <a:lnSpc>
                <a:spcPct val="90000"/>
              </a:lnSpc>
              <a:spcBef>
                <a:spcPts val="0"/>
              </a:spcBef>
              <a:spcAft>
                <a:spcPts val="0"/>
              </a:spcAft>
              <a:buClr>
                <a:schemeClr val="dk1"/>
              </a:buClr>
              <a:buSzPct val="100000"/>
              <a:buFont typeface="Arial"/>
              <a:buChar char="●"/>
            </a:pPr>
            <a:r>
              <a:rPr lang="en-US" sz="1800">
                <a:solidFill>
                  <a:schemeClr val="dk1"/>
                </a:solidFill>
                <a:latin typeface="Times New Roman"/>
                <a:ea typeface="Times New Roman"/>
                <a:cs typeface="Times New Roman"/>
                <a:sym typeface="Times New Roman"/>
              </a:rPr>
              <a:t>Advertising </a:t>
            </a:r>
            <a:r>
              <a:rPr lang="en-US" sz="1800" b="1">
                <a:solidFill>
                  <a:schemeClr val="dk1"/>
                </a:solidFill>
                <a:latin typeface="Times New Roman"/>
                <a:ea typeface="Times New Roman"/>
                <a:cs typeface="Times New Roman"/>
                <a:sym typeface="Times New Roman"/>
              </a:rPr>
              <a:t>nutrition information</a:t>
            </a:r>
            <a:r>
              <a:rPr lang="en-US" sz="1800">
                <a:solidFill>
                  <a:schemeClr val="dk1"/>
                </a:solidFill>
                <a:latin typeface="Times New Roman"/>
                <a:ea typeface="Times New Roman"/>
                <a:cs typeface="Times New Roman"/>
                <a:sym typeface="Times New Roman"/>
              </a:rPr>
              <a:t>.</a:t>
            </a:r>
          </a:p>
          <a:p>
            <a:pPr marL="457200" marR="0" lvl="0" indent="-342900" algn="l" rtl="0">
              <a:lnSpc>
                <a:spcPct val="90000"/>
              </a:lnSpc>
              <a:spcBef>
                <a:spcPts val="0"/>
              </a:spcBef>
              <a:spcAft>
                <a:spcPts val="0"/>
              </a:spcAft>
              <a:buClr>
                <a:schemeClr val="dk1"/>
              </a:buClr>
              <a:buSzPct val="100000"/>
              <a:buFont typeface="Arial"/>
              <a:buChar char="●"/>
            </a:pPr>
            <a:r>
              <a:rPr lang="en-US" sz="1800">
                <a:solidFill>
                  <a:schemeClr val="dk1"/>
                </a:solidFill>
                <a:latin typeface="Times New Roman"/>
                <a:ea typeface="Times New Roman"/>
                <a:cs typeface="Times New Roman"/>
                <a:sym typeface="Times New Roman"/>
              </a:rPr>
              <a:t>Featuring </a:t>
            </a:r>
            <a:r>
              <a:rPr lang="en-US" sz="1800" b="1">
                <a:solidFill>
                  <a:schemeClr val="dk1"/>
                </a:solidFill>
                <a:latin typeface="Times New Roman"/>
                <a:ea typeface="Times New Roman"/>
                <a:cs typeface="Times New Roman"/>
                <a:sym typeface="Times New Roman"/>
              </a:rPr>
              <a:t>healthy meal options</a:t>
            </a:r>
            <a:r>
              <a:rPr lang="en-US" sz="1800">
                <a:solidFill>
                  <a:schemeClr val="dk1"/>
                </a:solidFill>
                <a:latin typeface="Times New Roman"/>
                <a:ea typeface="Times New Roman"/>
                <a:cs typeface="Times New Roman"/>
                <a:sym typeface="Times New Roman"/>
              </a:rPr>
              <a:t> (prepared food).</a:t>
            </a:r>
          </a:p>
          <a:p>
            <a:pPr marL="457200" marR="0" lvl="0" indent="-342900" algn="l" rtl="0">
              <a:lnSpc>
                <a:spcPct val="90000"/>
              </a:lnSpc>
              <a:spcBef>
                <a:spcPts val="0"/>
              </a:spcBef>
              <a:spcAft>
                <a:spcPts val="0"/>
              </a:spcAft>
              <a:buClr>
                <a:schemeClr val="dk1"/>
              </a:buClr>
              <a:buSzPct val="100000"/>
              <a:buFont typeface="Arial"/>
              <a:buChar char="●"/>
            </a:pPr>
            <a:r>
              <a:rPr lang="en-US" sz="1800">
                <a:solidFill>
                  <a:schemeClr val="dk1"/>
                </a:solidFill>
                <a:latin typeface="Times New Roman"/>
                <a:ea typeface="Times New Roman"/>
                <a:cs typeface="Times New Roman"/>
                <a:sym typeface="Times New Roman"/>
              </a:rPr>
              <a:t>Changing </a:t>
            </a:r>
            <a:r>
              <a:rPr lang="en-US" sz="1800" b="1">
                <a:solidFill>
                  <a:schemeClr val="dk1"/>
                </a:solidFill>
                <a:latin typeface="Times New Roman"/>
                <a:ea typeface="Times New Roman"/>
                <a:cs typeface="Times New Roman"/>
                <a:sym typeface="Times New Roman"/>
              </a:rPr>
              <a:t>products at cashier</a:t>
            </a:r>
            <a:r>
              <a:rPr lang="en-US" sz="1800">
                <a:solidFill>
                  <a:schemeClr val="dk1"/>
                </a:solidFill>
                <a:latin typeface="Times New Roman"/>
                <a:ea typeface="Times New Roman"/>
                <a:cs typeface="Times New Roman"/>
                <a:sym typeface="Times New Roman"/>
              </a:rPr>
              <a:t> from chips or cookies to</a:t>
            </a:r>
            <a:r>
              <a:rPr lang="en-US" sz="1800" b="1">
                <a:solidFill>
                  <a:schemeClr val="dk1"/>
                </a:solidFill>
                <a:latin typeface="Times New Roman"/>
                <a:ea typeface="Times New Roman"/>
                <a:cs typeface="Times New Roman"/>
                <a:sym typeface="Times New Roman"/>
              </a:rPr>
              <a:t> </a:t>
            </a:r>
            <a:r>
              <a:rPr lang="en-US" sz="1800">
                <a:solidFill>
                  <a:schemeClr val="dk1"/>
                </a:solidFill>
                <a:latin typeface="Times New Roman"/>
                <a:ea typeface="Times New Roman"/>
                <a:cs typeface="Times New Roman"/>
                <a:sym typeface="Times New Roman"/>
              </a:rPr>
              <a:t>fruit and granola bars. </a:t>
            </a:r>
          </a:p>
          <a:p>
            <a:pPr marL="914400" marR="0" lvl="1" indent="-342900" algn="l" rtl="0">
              <a:lnSpc>
                <a:spcPct val="90000"/>
              </a:lnSpc>
              <a:spcBef>
                <a:spcPts val="0"/>
              </a:spcBef>
              <a:spcAft>
                <a:spcPts val="0"/>
              </a:spcAft>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The program we conduct must create a physical environment that supports and facilitates the consumption of fruits and vegetables, and students believe they have the resources and social support to change their eating habits.</a:t>
            </a:r>
          </a:p>
          <a:p>
            <a:pPr marL="0" lvl="0" rtl="0">
              <a:lnSpc>
                <a:spcPct val="90000"/>
              </a:lnSpc>
              <a:spcBef>
                <a:spcPts val="0"/>
              </a:spcBef>
              <a:buNone/>
            </a:pPr>
            <a:endParaRPr sz="1200">
              <a:solidFill>
                <a:schemeClr val="dk1"/>
              </a:solidFill>
              <a:latin typeface="Times New Roman"/>
              <a:ea typeface="Times New Roman"/>
              <a:cs typeface="Times New Roman"/>
              <a:sym typeface="Times New Roman"/>
            </a:endParaRPr>
          </a:p>
          <a:p>
            <a:pPr marL="0" marR="0" lvl="0" algn="l" rtl="0">
              <a:lnSpc>
                <a:spcPct val="90000"/>
              </a:lnSpc>
              <a:spcBef>
                <a:spcPts val="600"/>
              </a:spcBef>
              <a:spcAft>
                <a:spcPts val="0"/>
              </a:spcAft>
              <a:buNone/>
            </a:pPr>
            <a:endParaRPr>
              <a:latin typeface="Times New Roman"/>
              <a:ea typeface="Times New Roman"/>
              <a:cs typeface="Times New Roman"/>
              <a:sym typeface="Times New Roman"/>
            </a:endParaRPr>
          </a:p>
        </p:txBody>
      </p:sp>
      <p:sp>
        <p:nvSpPr>
          <p:cNvPr id="95" name="Shape 95"/>
          <p:cNvSpPr txBox="1"/>
          <p:nvPr/>
        </p:nvSpPr>
        <p:spPr>
          <a:xfrm>
            <a:off x="310200" y="5668975"/>
            <a:ext cx="8376600" cy="419099"/>
          </a:xfrm>
          <a:prstGeom prst="rect">
            <a:avLst/>
          </a:prstGeom>
          <a:noFill/>
          <a:ln>
            <a:noFill/>
          </a:ln>
        </p:spPr>
        <p:txBody>
          <a:bodyPr lIns="91425" tIns="91425" rIns="91425" bIns="91425" anchor="t" anchorCtr="0">
            <a:noAutofit/>
          </a:bodyPr>
          <a:lstStyle/>
          <a:p>
            <a:pPr lvl="0" rtl="0">
              <a:spcBef>
                <a:spcPts val="0"/>
              </a:spcBef>
              <a:buNone/>
            </a:pPr>
            <a:endParaRPr sz="1000">
              <a:solidFill>
                <a:schemeClr val="dk1"/>
              </a:solidFill>
              <a:latin typeface="Times New Roman"/>
              <a:ea typeface="Times New Roman"/>
              <a:cs typeface="Times New Roman"/>
              <a:sym typeface="Times New Roman"/>
            </a:endParaRPr>
          </a:p>
          <a:p>
            <a:pPr lvl="0" rtl="0">
              <a:spcBef>
                <a:spcPts val="0"/>
              </a:spcBef>
              <a:buNone/>
            </a:pPr>
            <a:r>
              <a:rPr lang="en-US" sz="1000">
                <a:solidFill>
                  <a:schemeClr val="dk1"/>
                </a:solidFill>
                <a:latin typeface="Times New Roman"/>
                <a:ea typeface="Times New Roman"/>
                <a:cs typeface="Times New Roman"/>
                <a:sym typeface="Times New Roman"/>
              </a:rPr>
              <a:t>Bandura, A. (1991). Social cognitive theory of self-regulation. </a:t>
            </a:r>
            <a:r>
              <a:rPr lang="en-US" sz="1000" i="1">
                <a:solidFill>
                  <a:schemeClr val="dk1"/>
                </a:solidFill>
                <a:latin typeface="Times New Roman"/>
                <a:ea typeface="Times New Roman"/>
                <a:cs typeface="Times New Roman"/>
                <a:sym typeface="Times New Roman"/>
              </a:rPr>
              <a:t>Organizational Behavior and Human Decision Processes, 50</a:t>
            </a:r>
            <a:r>
              <a:rPr lang="en-US" sz="1000">
                <a:solidFill>
                  <a:schemeClr val="dk1"/>
                </a:solidFill>
                <a:latin typeface="Times New Roman"/>
                <a:ea typeface="Times New Roman"/>
                <a:cs typeface="Times New Roman"/>
                <a:sym typeface="Times New Roman"/>
              </a:rPr>
              <a:t>, 248-287.</a:t>
            </a:r>
          </a:p>
          <a:p>
            <a:pPr lvl="0" rtl="0">
              <a:spcBef>
                <a:spcPts val="0"/>
              </a:spcBef>
              <a:buNone/>
            </a:pPr>
            <a:r>
              <a:rPr lang="en-US" sz="1000">
                <a:solidFill>
                  <a:srgbClr val="252525"/>
                </a:solidFill>
                <a:latin typeface="Times New Roman"/>
                <a:ea typeface="Times New Roman"/>
                <a:cs typeface="Times New Roman"/>
                <a:sym typeface="Times New Roman"/>
              </a:rPr>
              <a:t>Strong, K. A., Parks, S. L., Anderson, E., Winett, R., &amp; Davy, B. M. (2008). Weight gain prevention: Identifying theory-based targets for health behavior change in young adults. Journal of the American Dietetic Association,108(10), 1708-1715.e3. doi:</a:t>
            </a:r>
            <a:r>
              <a:rPr lang="en-US" sz="1000" u="sng">
                <a:solidFill>
                  <a:schemeClr val="hlink"/>
                </a:solidFill>
                <a:latin typeface="Times New Roman"/>
                <a:ea typeface="Times New Roman"/>
                <a:cs typeface="Times New Roman"/>
                <a:sym typeface="Times New Roman"/>
                <a:hlinkClick r:id="rId3"/>
              </a:rPr>
              <a:t>http://dx.doi.org/10.1016/j.jada.2008.07.007</a:t>
            </a:r>
          </a:p>
          <a:p>
            <a:pPr lvl="0" rtl="0">
              <a:spcBef>
                <a:spcPts val="0"/>
              </a:spcBef>
              <a:buNone/>
            </a:pPr>
            <a:endParaRPr sz="800">
              <a:solidFill>
                <a:srgbClr val="252525"/>
              </a:solidFill>
              <a:latin typeface="Times New Roman"/>
              <a:ea typeface="Times New Roman"/>
              <a:cs typeface="Times New Roman"/>
              <a:sym typeface="Times New Roman"/>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
        <p:nvSpPr>
          <p:cNvPr id="101" name="Shape 101"/>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4000" b="1" i="0" u="none" strike="noStrike" cap="none" baseline="0">
                <a:solidFill>
                  <a:schemeClr val="dk2"/>
                </a:solidFill>
                <a:latin typeface="Arial Black"/>
                <a:ea typeface="Arial Black"/>
                <a:cs typeface="Arial Black"/>
                <a:sym typeface="Arial Black"/>
              </a:rPr>
              <a:t>Intervention - continued</a:t>
            </a:r>
          </a:p>
        </p:txBody>
      </p:sp>
      <p:sp>
        <p:nvSpPr>
          <p:cNvPr id="102" name="Shape 102"/>
          <p:cNvSpPr txBox="1">
            <a:spLocks noGrp="1"/>
          </p:cNvSpPr>
          <p:nvPr>
            <p:ph type="body" idx="1"/>
          </p:nvPr>
        </p:nvSpPr>
        <p:spPr>
          <a:xfrm>
            <a:off x="406400" y="1147050"/>
            <a:ext cx="8478899" cy="4098899"/>
          </a:xfrm>
          <a:prstGeom prst="rect">
            <a:avLst/>
          </a:prstGeom>
          <a:noFill/>
          <a:ln>
            <a:noFill/>
          </a:ln>
        </p:spPr>
        <p:txBody>
          <a:bodyPr lIns="91425" tIns="45700" rIns="91425" bIns="45700" anchor="t" anchorCtr="0">
            <a:noAutofit/>
          </a:bodyPr>
          <a:lstStyle/>
          <a:p>
            <a:pPr marL="0" lvl="0" rtl="0">
              <a:lnSpc>
                <a:spcPct val="90000"/>
              </a:lnSpc>
              <a:spcBef>
                <a:spcPts val="0"/>
              </a:spcBef>
              <a:buNone/>
            </a:pPr>
            <a:r>
              <a:rPr lang="en-US" sz="3000" b="1">
                <a:solidFill>
                  <a:schemeClr val="dk1"/>
                </a:solidFill>
                <a:latin typeface="Times New Roman"/>
                <a:ea typeface="Times New Roman"/>
                <a:cs typeface="Times New Roman"/>
                <a:sym typeface="Times New Roman"/>
              </a:rPr>
              <a:t>Reinforcing Factors:</a:t>
            </a:r>
          </a:p>
          <a:p>
            <a:pPr marL="0" lvl="0" rtl="0">
              <a:lnSpc>
                <a:spcPct val="90000"/>
              </a:lnSpc>
              <a:spcBef>
                <a:spcPts val="0"/>
              </a:spcBef>
              <a:buSzPct val="55000"/>
              <a:buNone/>
            </a:pPr>
            <a:r>
              <a:rPr lang="en-US" sz="2000">
                <a:solidFill>
                  <a:schemeClr val="dk1"/>
                </a:solidFill>
                <a:latin typeface="Times New Roman"/>
                <a:ea typeface="Times New Roman"/>
                <a:cs typeface="Times New Roman"/>
                <a:sym typeface="Times New Roman"/>
              </a:rPr>
              <a:t>Incentive Motivation, Self-monitoring, Enlistment of support and Observational learning</a:t>
            </a:r>
          </a:p>
          <a:p>
            <a:pPr marL="457200" lvl="0" indent="-342900" rtl="0">
              <a:lnSpc>
                <a:spcPct val="90000"/>
              </a:lnSpc>
              <a:spcBef>
                <a:spcPts val="0"/>
              </a:spcBef>
              <a:buClr>
                <a:schemeClr val="dk1"/>
              </a:buClr>
              <a:buSzPct val="100000"/>
              <a:buFont typeface="Arial"/>
              <a:buChar char="●"/>
            </a:pPr>
            <a:r>
              <a:rPr lang="en-US" sz="1800">
                <a:solidFill>
                  <a:schemeClr val="dk1"/>
                </a:solidFill>
                <a:latin typeface="Times New Roman"/>
                <a:ea typeface="Times New Roman"/>
                <a:cs typeface="Times New Roman"/>
                <a:sym typeface="Times New Roman"/>
              </a:rPr>
              <a:t>Feedback: Track fruit and vegetable </a:t>
            </a:r>
            <a:r>
              <a:rPr lang="en-US" sz="1800" b="1">
                <a:solidFill>
                  <a:schemeClr val="dk1"/>
                </a:solidFill>
                <a:latin typeface="Times New Roman"/>
                <a:ea typeface="Times New Roman"/>
                <a:cs typeface="Times New Roman"/>
                <a:sym typeface="Times New Roman"/>
              </a:rPr>
              <a:t>intake through app</a:t>
            </a:r>
            <a:r>
              <a:rPr lang="en-US" sz="1800">
                <a:solidFill>
                  <a:schemeClr val="dk1"/>
                </a:solidFill>
                <a:latin typeface="Times New Roman"/>
                <a:ea typeface="Times New Roman"/>
                <a:cs typeface="Times New Roman"/>
                <a:sym typeface="Times New Roman"/>
              </a:rPr>
              <a:t>. </a:t>
            </a:r>
          </a:p>
          <a:p>
            <a:pPr marL="457200" lvl="0" indent="-342900" rtl="0">
              <a:lnSpc>
                <a:spcPct val="90000"/>
              </a:lnSpc>
              <a:spcBef>
                <a:spcPts val="0"/>
              </a:spcBef>
              <a:buClr>
                <a:schemeClr val="dk1"/>
              </a:buClr>
              <a:buSzPct val="100000"/>
              <a:buFont typeface="Arial"/>
              <a:buChar char="●"/>
            </a:pPr>
            <a:r>
              <a:rPr lang="en-US" sz="1800" b="1">
                <a:solidFill>
                  <a:schemeClr val="dk1"/>
                </a:solidFill>
                <a:latin typeface="Times New Roman"/>
                <a:ea typeface="Times New Roman"/>
                <a:cs typeface="Times New Roman"/>
                <a:sym typeface="Times New Roman"/>
              </a:rPr>
              <a:t>Social media campaign</a:t>
            </a:r>
            <a:r>
              <a:rPr lang="en-US" sz="1800">
                <a:solidFill>
                  <a:schemeClr val="dk1"/>
                </a:solidFill>
                <a:latin typeface="Times New Roman"/>
                <a:ea typeface="Times New Roman"/>
                <a:cs typeface="Times New Roman"/>
                <a:sym typeface="Times New Roman"/>
              </a:rPr>
              <a:t> through instagram and Facebook #HealthyHopkins. </a:t>
            </a:r>
          </a:p>
          <a:p>
            <a:pPr marL="914400" lvl="1" indent="-342900" rtl="0">
              <a:lnSpc>
                <a:spcPct val="90000"/>
              </a:lnSpc>
              <a:spcBef>
                <a:spcPts val="0"/>
              </a:spcBef>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To create an </a:t>
            </a:r>
            <a:r>
              <a:rPr lang="en-US" sz="1800" b="1">
                <a:solidFill>
                  <a:schemeClr val="dk1"/>
                </a:solidFill>
                <a:latin typeface="Times New Roman"/>
                <a:ea typeface="Times New Roman"/>
                <a:cs typeface="Times New Roman"/>
                <a:sym typeface="Times New Roman"/>
              </a:rPr>
              <a:t>environment</a:t>
            </a:r>
            <a:r>
              <a:rPr lang="en-US" sz="1800">
                <a:solidFill>
                  <a:schemeClr val="dk1"/>
                </a:solidFill>
                <a:latin typeface="Times New Roman"/>
                <a:ea typeface="Times New Roman"/>
                <a:cs typeface="Times New Roman"/>
                <a:sym typeface="Times New Roman"/>
              </a:rPr>
              <a:t> that supports the behavior we aim to change in order to facilitate and enforce this behavior.</a:t>
            </a:r>
          </a:p>
          <a:p>
            <a:pPr marL="914400" lvl="1" indent="-342900" rtl="0">
              <a:lnSpc>
                <a:spcPct val="90000"/>
              </a:lnSpc>
              <a:spcBef>
                <a:spcPts val="0"/>
              </a:spcBef>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Students addressed </a:t>
            </a:r>
            <a:r>
              <a:rPr lang="en-US" sz="1800" b="1">
                <a:solidFill>
                  <a:schemeClr val="dk1"/>
                </a:solidFill>
                <a:latin typeface="Times New Roman"/>
                <a:ea typeface="Times New Roman"/>
                <a:cs typeface="Times New Roman"/>
                <a:sym typeface="Times New Roman"/>
              </a:rPr>
              <a:t>peer influence</a:t>
            </a:r>
            <a:r>
              <a:rPr lang="en-US" sz="1800">
                <a:solidFill>
                  <a:schemeClr val="dk1"/>
                </a:solidFill>
                <a:latin typeface="Times New Roman"/>
                <a:ea typeface="Times New Roman"/>
                <a:cs typeface="Times New Roman"/>
                <a:sym typeface="Times New Roman"/>
              </a:rPr>
              <a:t> as barriers to increasing fruit and vegetable intake (Self-efficacy).</a:t>
            </a:r>
          </a:p>
          <a:p>
            <a:pPr marL="914400" lvl="1" indent="-342900" rtl="0">
              <a:lnSpc>
                <a:spcPct val="90000"/>
              </a:lnSpc>
              <a:spcBef>
                <a:spcPts val="0"/>
              </a:spcBef>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The </a:t>
            </a:r>
            <a:r>
              <a:rPr lang="en-US" sz="1800" b="1">
                <a:solidFill>
                  <a:schemeClr val="dk1"/>
                </a:solidFill>
                <a:latin typeface="Times New Roman"/>
                <a:ea typeface="Times New Roman"/>
                <a:cs typeface="Times New Roman"/>
                <a:sym typeface="Times New Roman"/>
              </a:rPr>
              <a:t>social norms</a:t>
            </a:r>
            <a:r>
              <a:rPr lang="en-US" sz="1800">
                <a:solidFill>
                  <a:schemeClr val="dk1"/>
                </a:solidFill>
                <a:latin typeface="Times New Roman"/>
                <a:ea typeface="Times New Roman"/>
                <a:cs typeface="Times New Roman"/>
                <a:sym typeface="Times New Roman"/>
              </a:rPr>
              <a:t> of a college campus lack positive feedback for healthy behaviors.</a:t>
            </a:r>
          </a:p>
          <a:p>
            <a:pPr marL="914400" lvl="1" indent="-342900" rtl="0">
              <a:lnSpc>
                <a:spcPct val="90000"/>
              </a:lnSpc>
              <a:spcBef>
                <a:spcPts val="0"/>
              </a:spcBef>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By seeing others reap the physical and emotional benefits of healthier eating (quality of life), students can begin to understand what outcomes to expect.</a:t>
            </a:r>
          </a:p>
          <a:p>
            <a:pPr marL="914400" lvl="1" indent="-342900" rtl="0">
              <a:lnSpc>
                <a:spcPct val="90000"/>
              </a:lnSpc>
              <a:spcBef>
                <a:spcPts val="0"/>
              </a:spcBef>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Providing social incentives.</a:t>
            </a:r>
          </a:p>
          <a:p>
            <a:pPr marL="0" marR="0" lvl="0" indent="0" algn="l" rtl="0">
              <a:spcBef>
                <a:spcPts val="0"/>
              </a:spcBef>
              <a:spcAft>
                <a:spcPts val="0"/>
              </a:spcAft>
              <a:buNone/>
            </a:pPr>
            <a:endParaRPr sz="800" b="0" i="0" u="none" strike="noStrike" cap="none" baseline="0">
              <a:solidFill>
                <a:schemeClr val="dk1"/>
              </a:solidFill>
              <a:latin typeface="Times New Roman"/>
              <a:ea typeface="Times New Roman"/>
              <a:cs typeface="Times New Roman"/>
              <a:sym typeface="Times New Roman"/>
            </a:endParaRPr>
          </a:p>
        </p:txBody>
      </p:sp>
      <p:sp>
        <p:nvSpPr>
          <p:cNvPr id="103" name="Shape 103"/>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
        <p:nvSpPr>
          <p:cNvPr id="104" name="Shape 104"/>
          <p:cNvSpPr txBox="1"/>
          <p:nvPr/>
        </p:nvSpPr>
        <p:spPr>
          <a:xfrm>
            <a:off x="168150" y="5500200"/>
            <a:ext cx="8807699" cy="925499"/>
          </a:xfrm>
          <a:prstGeom prst="rect">
            <a:avLst/>
          </a:prstGeom>
          <a:noFill/>
          <a:ln>
            <a:noFill/>
          </a:ln>
        </p:spPr>
        <p:txBody>
          <a:bodyPr lIns="91425" tIns="91425" rIns="91425" bIns="91425" anchor="t" anchorCtr="0">
            <a:noAutofit/>
          </a:bodyPr>
          <a:lstStyle/>
          <a:p>
            <a:pPr lvl="0" rtl="0">
              <a:spcBef>
                <a:spcPts val="0"/>
              </a:spcBef>
              <a:buNone/>
            </a:pPr>
            <a:r>
              <a:rPr lang="en-US" sz="1000">
                <a:solidFill>
                  <a:schemeClr val="dk1"/>
                </a:solidFill>
                <a:latin typeface="Times New Roman"/>
                <a:ea typeface="Times New Roman"/>
                <a:cs typeface="Times New Roman"/>
                <a:sym typeface="Times New Roman"/>
              </a:rPr>
              <a:t>Bandura, A. (1991). </a:t>
            </a:r>
            <a:r>
              <a:rPr lang="en-US" sz="1000">
                <a:solidFill>
                  <a:schemeClr val="dk1"/>
                </a:solidFill>
                <a:latin typeface="Times New Roman"/>
                <a:ea typeface="Times New Roman"/>
                <a:cs typeface="Times New Roman"/>
                <a:sym typeface="Times New Roman"/>
                <a:hlinkClick r:id="rId3"/>
              </a:rPr>
              <a:t>Social cognitive theory of self-regulation</a:t>
            </a:r>
            <a:r>
              <a:rPr lang="en-US" sz="1000">
                <a:solidFill>
                  <a:schemeClr val="dk1"/>
                </a:solidFill>
                <a:latin typeface="Times New Roman"/>
                <a:ea typeface="Times New Roman"/>
                <a:cs typeface="Times New Roman"/>
                <a:sym typeface="Times New Roman"/>
              </a:rPr>
              <a:t>. </a:t>
            </a:r>
            <a:r>
              <a:rPr lang="en-US" sz="1000" i="1">
                <a:solidFill>
                  <a:schemeClr val="dk1"/>
                </a:solidFill>
                <a:latin typeface="Times New Roman"/>
                <a:ea typeface="Times New Roman"/>
                <a:cs typeface="Times New Roman"/>
                <a:sym typeface="Times New Roman"/>
              </a:rPr>
              <a:t>Organizational Behavior and Human Decision Processes, 50</a:t>
            </a:r>
            <a:r>
              <a:rPr lang="en-US" sz="1000">
                <a:solidFill>
                  <a:schemeClr val="dk1"/>
                </a:solidFill>
                <a:latin typeface="Times New Roman"/>
                <a:ea typeface="Times New Roman"/>
                <a:cs typeface="Times New Roman"/>
                <a:sym typeface="Times New Roman"/>
              </a:rPr>
              <a:t>, 248-287.</a:t>
            </a:r>
          </a:p>
          <a:p>
            <a:pPr lvl="0" rtl="0">
              <a:spcBef>
                <a:spcPts val="0"/>
              </a:spcBef>
              <a:buNone/>
            </a:pPr>
            <a:r>
              <a:rPr lang="en-US" sz="1000">
                <a:solidFill>
                  <a:schemeClr val="dk1"/>
                </a:solidFill>
                <a:latin typeface="Times New Roman"/>
                <a:ea typeface="Times New Roman"/>
                <a:cs typeface="Times New Roman"/>
                <a:sym typeface="Times New Roman"/>
              </a:rPr>
              <a:t>Bandura, A. (1997). Self-Efficacy: The Exercise of Control: Worth Publishers.</a:t>
            </a:r>
          </a:p>
          <a:p>
            <a:pPr rtl="0">
              <a:spcBef>
                <a:spcPts val="0"/>
              </a:spcBef>
              <a:buNone/>
            </a:pPr>
            <a:r>
              <a:rPr lang="en-US" sz="1000">
                <a:solidFill>
                  <a:schemeClr val="dk1"/>
                </a:solidFill>
                <a:latin typeface="Times New Roman"/>
                <a:ea typeface="Times New Roman"/>
                <a:cs typeface="Times New Roman"/>
                <a:sym typeface="Times New Roman"/>
              </a:rPr>
              <a:t>Nikolaou, C. K., Hankey, C. R., and Lean, M. E. (2014). Weight changes in young adults: a mixed methods study. International Journal of Obesity, [Epub ahead of print], doi: 10.1038/ijo.2014.160</a:t>
            </a:r>
          </a:p>
          <a:p>
            <a:pPr lvl="0" rtl="0">
              <a:spcBef>
                <a:spcPts val="0"/>
              </a:spcBef>
              <a:buNone/>
            </a:pPr>
            <a:r>
              <a:rPr lang="en-US" sz="1000">
                <a:solidFill>
                  <a:srgbClr val="252525"/>
                </a:solidFill>
                <a:latin typeface="Times New Roman"/>
                <a:ea typeface="Times New Roman"/>
                <a:cs typeface="Times New Roman"/>
                <a:sym typeface="Times New Roman"/>
              </a:rPr>
              <a:t>McAllister, A., Perry, C., Parcel, G. (2008). How individuals, Environments, and Health Behaviors Interact. Health Behavior and Health Education: Theory, Research and Practice (4th Ed) K. Glanz, B. Rimer, K. Viswanath (Eds.). San Francisco, CA: Wiley Imprint.</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
        <p:nvSpPr>
          <p:cNvPr id="110" name="Shape 110"/>
          <p:cNvSpPr txBox="1">
            <a:spLocks noGrp="1"/>
          </p:cNvSpPr>
          <p:nvPr>
            <p:ph type="title"/>
          </p:nvPr>
        </p:nvSpPr>
        <p:spPr>
          <a:xfrm>
            <a:off x="457200" y="46037"/>
            <a:ext cx="8229600" cy="925499"/>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Black"/>
              <a:buNone/>
            </a:pPr>
            <a:r>
              <a:rPr lang="en-US" sz="4000" b="1" i="0" u="none" strike="noStrike" cap="none" baseline="0">
                <a:solidFill>
                  <a:schemeClr val="dk2"/>
                </a:solidFill>
                <a:latin typeface="Arial Black"/>
                <a:ea typeface="Arial Black"/>
                <a:cs typeface="Arial Black"/>
                <a:sym typeface="Arial Black"/>
              </a:rPr>
              <a:t>Intervention - continued</a:t>
            </a:r>
          </a:p>
        </p:txBody>
      </p:sp>
      <p:sp>
        <p:nvSpPr>
          <p:cNvPr id="111" name="Shape 111"/>
          <p:cNvSpPr txBox="1">
            <a:spLocks noGrp="1"/>
          </p:cNvSpPr>
          <p:nvPr>
            <p:ph type="body" idx="1"/>
          </p:nvPr>
        </p:nvSpPr>
        <p:spPr>
          <a:xfrm>
            <a:off x="232650" y="723900"/>
            <a:ext cx="8652600" cy="5295900"/>
          </a:xfrm>
          <a:prstGeom prst="rect">
            <a:avLst/>
          </a:prstGeom>
          <a:noFill/>
          <a:ln>
            <a:noFill/>
          </a:ln>
        </p:spPr>
        <p:txBody>
          <a:bodyPr lIns="91425" tIns="45700" rIns="91425" bIns="45700" anchor="t" anchorCtr="0">
            <a:noAutofit/>
          </a:bodyPr>
          <a:lstStyle/>
          <a:p>
            <a:pPr marL="0" lvl="0" rtl="0">
              <a:lnSpc>
                <a:spcPct val="90000"/>
              </a:lnSpc>
              <a:spcBef>
                <a:spcPts val="0"/>
              </a:spcBef>
              <a:buNone/>
            </a:pPr>
            <a:r>
              <a:rPr lang="en-US" sz="3000" b="1">
                <a:solidFill>
                  <a:schemeClr val="dk1"/>
                </a:solidFill>
                <a:latin typeface="Times New Roman"/>
                <a:ea typeface="Times New Roman"/>
                <a:cs typeface="Times New Roman"/>
                <a:sym typeface="Times New Roman"/>
              </a:rPr>
              <a:t>Enabling Factors:</a:t>
            </a:r>
          </a:p>
          <a:p>
            <a:pPr marL="0" lvl="0" rtl="0">
              <a:lnSpc>
                <a:spcPct val="90000"/>
              </a:lnSpc>
              <a:spcBef>
                <a:spcPts val="0"/>
              </a:spcBef>
              <a:buSzPct val="55000"/>
              <a:buNone/>
            </a:pPr>
            <a:r>
              <a:rPr lang="en-US" sz="2000">
                <a:solidFill>
                  <a:schemeClr val="dk1"/>
                </a:solidFill>
                <a:latin typeface="Times New Roman"/>
                <a:ea typeface="Times New Roman"/>
                <a:cs typeface="Times New Roman"/>
                <a:sym typeface="Times New Roman"/>
              </a:rPr>
              <a:t>Cognitive: increases self-efficacy</a:t>
            </a:r>
          </a:p>
          <a:p>
            <a:pPr marL="457200" lvl="0" indent="-342900" rtl="0">
              <a:lnSpc>
                <a:spcPct val="90000"/>
              </a:lnSpc>
              <a:spcBef>
                <a:spcPts val="0"/>
              </a:spcBef>
              <a:buClr>
                <a:schemeClr val="dk1"/>
              </a:buClr>
              <a:buSzPct val="100000"/>
              <a:buFont typeface="Arial"/>
              <a:buChar char="●"/>
            </a:pPr>
            <a:r>
              <a:rPr lang="en-US" sz="1800" b="1">
                <a:solidFill>
                  <a:schemeClr val="dk1"/>
                </a:solidFill>
                <a:latin typeface="Times New Roman"/>
                <a:ea typeface="Times New Roman"/>
                <a:cs typeface="Times New Roman"/>
                <a:sym typeface="Times New Roman"/>
              </a:rPr>
              <a:t>Workshops</a:t>
            </a:r>
            <a:r>
              <a:rPr lang="en-US" sz="1800">
                <a:solidFill>
                  <a:schemeClr val="dk1"/>
                </a:solidFill>
                <a:latin typeface="Times New Roman"/>
                <a:ea typeface="Times New Roman"/>
                <a:cs typeface="Times New Roman"/>
                <a:sym typeface="Times New Roman"/>
              </a:rPr>
              <a:t> on healthy eating, teaching skills of time management and budgeting. </a:t>
            </a:r>
          </a:p>
          <a:p>
            <a:pPr marL="914400" lvl="1" indent="-342900" rtl="0">
              <a:lnSpc>
                <a:spcPct val="90000"/>
              </a:lnSpc>
              <a:spcBef>
                <a:spcPts val="0"/>
              </a:spcBef>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Time management and budgeting found to be major factors preventing the students from eating fruits and vegetables.</a:t>
            </a:r>
          </a:p>
          <a:p>
            <a:pPr marL="0" rtl="0">
              <a:lnSpc>
                <a:spcPct val="90000"/>
              </a:lnSpc>
              <a:spcBef>
                <a:spcPts val="0"/>
              </a:spcBef>
              <a:buNone/>
            </a:pPr>
            <a:r>
              <a:rPr lang="en-US" sz="2000">
                <a:solidFill>
                  <a:schemeClr val="dk1"/>
                </a:solidFill>
                <a:latin typeface="Times New Roman"/>
                <a:ea typeface="Times New Roman"/>
                <a:cs typeface="Times New Roman"/>
                <a:sym typeface="Times New Roman"/>
              </a:rPr>
              <a:t>Environmental &amp; cognitive factors</a:t>
            </a:r>
          </a:p>
          <a:p>
            <a:pPr marL="457200" lvl="0" indent="-342900" rtl="0">
              <a:lnSpc>
                <a:spcPct val="90000"/>
              </a:lnSpc>
              <a:spcBef>
                <a:spcPts val="0"/>
              </a:spcBef>
              <a:buClr>
                <a:schemeClr val="dk1"/>
              </a:buClr>
              <a:buSzPct val="100000"/>
              <a:buFont typeface="Arial"/>
              <a:buChar char="●"/>
            </a:pPr>
            <a:r>
              <a:rPr lang="en-US" sz="1800">
                <a:solidFill>
                  <a:schemeClr val="dk1"/>
                </a:solidFill>
                <a:latin typeface="Times New Roman"/>
                <a:ea typeface="Times New Roman"/>
                <a:cs typeface="Times New Roman"/>
                <a:sym typeface="Times New Roman"/>
              </a:rPr>
              <a:t>Change the </a:t>
            </a:r>
            <a:r>
              <a:rPr lang="en-US" sz="1800" b="1">
                <a:solidFill>
                  <a:schemeClr val="dk1"/>
                </a:solidFill>
                <a:latin typeface="Times New Roman"/>
                <a:ea typeface="Times New Roman"/>
                <a:cs typeface="Times New Roman"/>
                <a:sym typeface="Times New Roman"/>
              </a:rPr>
              <a:t>offerings/ product placement </a:t>
            </a:r>
            <a:r>
              <a:rPr lang="en-US" sz="1800">
                <a:solidFill>
                  <a:schemeClr val="dk1"/>
                </a:solidFill>
                <a:latin typeface="Times New Roman"/>
                <a:ea typeface="Times New Roman"/>
                <a:cs typeface="Times New Roman"/>
                <a:sym typeface="Times New Roman"/>
              </a:rPr>
              <a:t>at convenience stores on campus &amp; in cafés</a:t>
            </a:r>
          </a:p>
          <a:p>
            <a:pPr marL="914400" lvl="1" indent="-342900" rtl="0">
              <a:lnSpc>
                <a:spcPct val="90000"/>
              </a:lnSpc>
              <a:spcBef>
                <a:spcPts val="0"/>
              </a:spcBef>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Placing healthy choices at eye level. </a:t>
            </a:r>
          </a:p>
          <a:p>
            <a:pPr marL="914400" lvl="1" indent="-342900" rtl="0">
              <a:lnSpc>
                <a:spcPct val="90000"/>
              </a:lnSpc>
              <a:spcBef>
                <a:spcPts val="0"/>
              </a:spcBef>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Offer water at slightly discounted prices than soda and other sugary beverages. </a:t>
            </a:r>
          </a:p>
          <a:p>
            <a:pPr marL="457200" lvl="0" indent="-342900" rtl="0">
              <a:lnSpc>
                <a:spcPct val="90000"/>
              </a:lnSpc>
              <a:spcBef>
                <a:spcPts val="0"/>
              </a:spcBef>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The incentive motivation in the environment requires increasing both availability and accessibility of fruit and vegetables by both </a:t>
            </a:r>
            <a:r>
              <a:rPr lang="en-US" sz="1800" b="1">
                <a:solidFill>
                  <a:schemeClr val="dk1"/>
                </a:solidFill>
                <a:latin typeface="Times New Roman"/>
                <a:ea typeface="Times New Roman"/>
                <a:cs typeface="Times New Roman"/>
                <a:sym typeface="Times New Roman"/>
              </a:rPr>
              <a:t>increasing supply and lowering prices</a:t>
            </a:r>
            <a:r>
              <a:rPr lang="en-US" sz="1800">
                <a:solidFill>
                  <a:schemeClr val="dk1"/>
                </a:solidFill>
                <a:latin typeface="Times New Roman"/>
                <a:ea typeface="Times New Roman"/>
                <a:cs typeface="Times New Roman"/>
                <a:sym typeface="Times New Roman"/>
              </a:rPr>
              <a:t>.</a:t>
            </a:r>
          </a:p>
          <a:p>
            <a:pPr marL="0" lvl="0" rtl="0">
              <a:lnSpc>
                <a:spcPct val="90000"/>
              </a:lnSpc>
              <a:spcBef>
                <a:spcPts val="0"/>
              </a:spcBef>
              <a:buClr>
                <a:schemeClr val="dk1"/>
              </a:buClr>
              <a:buSzPct val="55000"/>
              <a:buFont typeface="Arial"/>
              <a:buNone/>
            </a:pPr>
            <a:r>
              <a:rPr lang="en-US" sz="2000">
                <a:solidFill>
                  <a:schemeClr val="dk1"/>
                </a:solidFill>
                <a:latin typeface="Times New Roman"/>
                <a:ea typeface="Times New Roman"/>
                <a:cs typeface="Times New Roman"/>
                <a:sym typeface="Times New Roman"/>
              </a:rPr>
              <a:t>Policy regulation</a:t>
            </a:r>
          </a:p>
          <a:p>
            <a:pPr marL="457200" lvl="0" indent="-342900" rtl="0">
              <a:lnSpc>
                <a:spcPct val="90000"/>
              </a:lnSpc>
              <a:spcBef>
                <a:spcPts val="0"/>
              </a:spcBef>
              <a:buClr>
                <a:schemeClr val="dk1"/>
              </a:buClr>
              <a:buSzPct val="100000"/>
              <a:buFont typeface="Arial"/>
              <a:buChar char="●"/>
            </a:pPr>
            <a:r>
              <a:rPr lang="en-US" sz="1800">
                <a:solidFill>
                  <a:schemeClr val="dk1"/>
                </a:solidFill>
                <a:latin typeface="Times New Roman"/>
                <a:ea typeface="Times New Roman"/>
                <a:cs typeface="Times New Roman"/>
                <a:sym typeface="Times New Roman"/>
              </a:rPr>
              <a:t>Enforcing </a:t>
            </a:r>
            <a:r>
              <a:rPr lang="en-US" sz="1800" b="1">
                <a:solidFill>
                  <a:schemeClr val="dk1"/>
                </a:solidFill>
                <a:latin typeface="Times New Roman"/>
                <a:ea typeface="Times New Roman"/>
                <a:cs typeface="Times New Roman"/>
                <a:sym typeface="Times New Roman"/>
              </a:rPr>
              <a:t>portion control</a:t>
            </a:r>
            <a:r>
              <a:rPr lang="en-US" sz="1800">
                <a:solidFill>
                  <a:schemeClr val="dk1"/>
                </a:solidFill>
                <a:latin typeface="Times New Roman"/>
                <a:ea typeface="Times New Roman"/>
                <a:cs typeface="Times New Roman"/>
                <a:sym typeface="Times New Roman"/>
              </a:rPr>
              <a:t> &amp; Smaller cups for soda fountain.</a:t>
            </a:r>
          </a:p>
          <a:p>
            <a:pPr marL="914400" lvl="1" indent="-342900" rtl="0">
              <a:lnSpc>
                <a:spcPct val="90000"/>
              </a:lnSpc>
              <a:spcBef>
                <a:spcPts val="0"/>
              </a:spcBef>
              <a:buClr>
                <a:schemeClr val="dk1"/>
              </a:buClr>
              <a:buSzPct val="100000"/>
              <a:buFont typeface="Courier New"/>
              <a:buChar char="o"/>
            </a:pPr>
            <a:r>
              <a:rPr lang="en-US" sz="1800">
                <a:solidFill>
                  <a:schemeClr val="dk1"/>
                </a:solidFill>
                <a:latin typeface="Times New Roman"/>
                <a:ea typeface="Times New Roman"/>
                <a:cs typeface="Times New Roman"/>
                <a:sym typeface="Times New Roman"/>
              </a:rPr>
              <a:t>Buffet-style meal plans reported to be a barrier to healthy eating and self-regulation.</a:t>
            </a:r>
          </a:p>
          <a:p>
            <a:pPr marL="457200" lvl="0" indent="-342900" rtl="0">
              <a:lnSpc>
                <a:spcPct val="90000"/>
              </a:lnSpc>
              <a:spcBef>
                <a:spcPts val="0"/>
              </a:spcBef>
              <a:buClr>
                <a:schemeClr val="dk1"/>
              </a:buClr>
              <a:buSzPct val="100000"/>
              <a:buFont typeface="Arial"/>
              <a:buChar char="●"/>
            </a:pPr>
            <a:r>
              <a:rPr lang="en-US" sz="1800">
                <a:solidFill>
                  <a:schemeClr val="dk1"/>
                </a:solidFill>
                <a:latin typeface="Times New Roman"/>
                <a:ea typeface="Times New Roman"/>
                <a:cs typeface="Times New Roman"/>
                <a:sym typeface="Times New Roman"/>
              </a:rPr>
              <a:t>Changing </a:t>
            </a:r>
            <a:r>
              <a:rPr lang="en-US" sz="1800" b="1">
                <a:solidFill>
                  <a:schemeClr val="dk1"/>
                </a:solidFill>
                <a:latin typeface="Times New Roman"/>
                <a:ea typeface="Times New Roman"/>
                <a:cs typeface="Times New Roman"/>
                <a:sym typeface="Times New Roman"/>
              </a:rPr>
              <a:t>class scheduling</a:t>
            </a:r>
            <a:r>
              <a:rPr lang="en-US" sz="1800">
                <a:solidFill>
                  <a:schemeClr val="dk1"/>
                </a:solidFill>
                <a:latin typeface="Times New Roman"/>
                <a:ea typeface="Times New Roman"/>
                <a:cs typeface="Times New Roman"/>
                <a:sym typeface="Times New Roman"/>
              </a:rPr>
              <a:t> to allow more time for students to eat.</a:t>
            </a:r>
          </a:p>
          <a:p>
            <a:pPr marL="457200" lvl="0" indent="-342900" rtl="0">
              <a:lnSpc>
                <a:spcPct val="90000"/>
              </a:lnSpc>
              <a:spcBef>
                <a:spcPts val="0"/>
              </a:spcBef>
              <a:buClr>
                <a:schemeClr val="dk1"/>
              </a:buClr>
              <a:buSzPct val="100000"/>
              <a:buFont typeface="Times New Roman"/>
              <a:buChar char="●"/>
            </a:pPr>
            <a:r>
              <a:rPr lang="en-US" sz="1800">
                <a:solidFill>
                  <a:schemeClr val="dk1"/>
                </a:solidFill>
                <a:latin typeface="Times New Roman"/>
                <a:ea typeface="Times New Roman"/>
                <a:cs typeface="Times New Roman"/>
                <a:sym typeface="Times New Roman"/>
              </a:rPr>
              <a:t>Students reported tight class scheduling as an obstacle to eat fruits and vegetables. </a:t>
            </a:r>
          </a:p>
          <a:p>
            <a:pPr marL="0" marR="0" lvl="0" indent="0" algn="l" rtl="0">
              <a:spcBef>
                <a:spcPts val="0"/>
              </a:spcBef>
              <a:spcAft>
                <a:spcPts val="0"/>
              </a:spcAft>
              <a:buNone/>
            </a:pPr>
            <a:endParaRPr sz="1800" b="0" i="0" u="none" strike="noStrike" cap="none" baseline="0">
              <a:solidFill>
                <a:schemeClr val="dk1"/>
              </a:solidFill>
              <a:latin typeface="Times New Roman"/>
              <a:ea typeface="Times New Roman"/>
              <a:cs typeface="Times New Roman"/>
              <a:sym typeface="Times New Roman"/>
            </a:endParaRPr>
          </a:p>
        </p:txBody>
      </p:sp>
      <p:sp>
        <p:nvSpPr>
          <p:cNvPr id="112" name="Shape 112"/>
          <p:cNvSpPr txBox="1"/>
          <p:nvPr/>
        </p:nvSpPr>
        <p:spPr>
          <a:xfrm>
            <a:off x="6502400" y="6515100"/>
            <a:ext cx="2133599" cy="2286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1400" b="0" i="0" u="none" strike="noStrike" cap="none" baseline="0">
                <a:solidFill>
                  <a:schemeClr val="dk1"/>
                </a:solidFill>
                <a:latin typeface="Arial"/>
                <a:ea typeface="Arial"/>
                <a:cs typeface="Arial"/>
                <a:sym typeface="Arial"/>
              </a:rPr>
              <a:t>*</a:t>
            </a:r>
          </a:p>
        </p:txBody>
      </p:sp>
      <p:sp>
        <p:nvSpPr>
          <p:cNvPr id="113" name="Shape 113"/>
          <p:cNvSpPr txBox="1"/>
          <p:nvPr/>
        </p:nvSpPr>
        <p:spPr>
          <a:xfrm>
            <a:off x="155100" y="5786500"/>
            <a:ext cx="8807699" cy="925499"/>
          </a:xfrm>
          <a:prstGeom prst="rect">
            <a:avLst/>
          </a:prstGeom>
          <a:noFill/>
          <a:ln>
            <a:noFill/>
          </a:ln>
        </p:spPr>
        <p:txBody>
          <a:bodyPr lIns="91425" tIns="91425" rIns="91425" bIns="91425" anchor="t" anchorCtr="0">
            <a:noAutofit/>
          </a:bodyPr>
          <a:lstStyle/>
          <a:p>
            <a:pPr lvl="0" rtl="0">
              <a:spcBef>
                <a:spcPts val="0"/>
              </a:spcBef>
              <a:buNone/>
            </a:pPr>
            <a:r>
              <a:rPr lang="en-US" sz="1000">
                <a:solidFill>
                  <a:schemeClr val="dk1"/>
                </a:solidFill>
                <a:latin typeface="Times New Roman"/>
                <a:ea typeface="Times New Roman"/>
                <a:cs typeface="Times New Roman"/>
                <a:sym typeface="Times New Roman"/>
              </a:rPr>
              <a:t>Bandura, A. (1991). </a:t>
            </a:r>
            <a:r>
              <a:rPr lang="en-US" sz="1000">
                <a:solidFill>
                  <a:schemeClr val="dk1"/>
                </a:solidFill>
                <a:latin typeface="Times New Roman"/>
                <a:ea typeface="Times New Roman"/>
                <a:cs typeface="Times New Roman"/>
                <a:sym typeface="Times New Roman"/>
                <a:hlinkClick r:id="rId3"/>
              </a:rPr>
              <a:t>Social cognitive theory of self-regulation</a:t>
            </a:r>
            <a:r>
              <a:rPr lang="en-US" sz="1000">
                <a:solidFill>
                  <a:schemeClr val="dk1"/>
                </a:solidFill>
                <a:latin typeface="Times New Roman"/>
                <a:ea typeface="Times New Roman"/>
                <a:cs typeface="Times New Roman"/>
                <a:sym typeface="Times New Roman"/>
              </a:rPr>
              <a:t>. </a:t>
            </a:r>
            <a:r>
              <a:rPr lang="en-US" sz="1000" i="1">
                <a:solidFill>
                  <a:schemeClr val="dk1"/>
                </a:solidFill>
                <a:latin typeface="Times New Roman"/>
                <a:ea typeface="Times New Roman"/>
                <a:cs typeface="Times New Roman"/>
                <a:sym typeface="Times New Roman"/>
              </a:rPr>
              <a:t>Organizational Behavior and Human Decision Processes, 50</a:t>
            </a:r>
            <a:r>
              <a:rPr lang="en-US" sz="1000">
                <a:solidFill>
                  <a:schemeClr val="dk1"/>
                </a:solidFill>
                <a:latin typeface="Times New Roman"/>
                <a:ea typeface="Times New Roman"/>
                <a:cs typeface="Times New Roman"/>
                <a:sym typeface="Times New Roman"/>
              </a:rPr>
              <a:t>, 248-287.</a:t>
            </a:r>
          </a:p>
          <a:p>
            <a:pPr rtl="0">
              <a:spcBef>
                <a:spcPts val="0"/>
              </a:spcBef>
              <a:buNone/>
            </a:pPr>
            <a:r>
              <a:rPr lang="en-US" sz="1000">
                <a:solidFill>
                  <a:schemeClr val="dk1"/>
                </a:solidFill>
                <a:latin typeface="Times New Roman"/>
                <a:ea typeface="Times New Roman"/>
                <a:cs typeface="Times New Roman"/>
                <a:sym typeface="Times New Roman"/>
              </a:rPr>
              <a:t>Bandura, A. (1997). Self-Efficacy: The Exercise of Control: Worth Publishers.</a:t>
            </a:r>
          </a:p>
          <a:p>
            <a:pPr rtl="0">
              <a:spcBef>
                <a:spcPts val="0"/>
              </a:spcBef>
              <a:buNone/>
            </a:pPr>
            <a:r>
              <a:rPr lang="en-US" sz="1000">
                <a:solidFill>
                  <a:schemeClr val="dk1"/>
                </a:solidFill>
                <a:latin typeface="Times New Roman"/>
                <a:ea typeface="Times New Roman"/>
                <a:cs typeface="Times New Roman"/>
                <a:sym typeface="Times New Roman"/>
              </a:rPr>
              <a:t>Nikolaou, C. K., Hankey, C. R., and Lean, M. E. (2014). Weight changes in young adults: a mixed methods study. International Journal of Obesity, [Epub ahead of print], doi: 10.1038/ijo.2014.160</a:t>
            </a:r>
          </a:p>
          <a:p>
            <a:pPr lvl="0" rtl="0">
              <a:spcBef>
                <a:spcPts val="0"/>
              </a:spcBef>
              <a:buNone/>
            </a:pPr>
            <a:r>
              <a:rPr lang="en-US" sz="1000">
                <a:solidFill>
                  <a:schemeClr val="dk1"/>
                </a:solidFill>
                <a:latin typeface="Times New Roman"/>
                <a:ea typeface="Times New Roman"/>
                <a:cs typeface="Times New Roman"/>
                <a:sym typeface="Times New Roman"/>
              </a:rPr>
              <a:t>LaCaille, L. J., Dauner, K. N., Krambeer, R. J., &amp; Pedersen, J. (2011). Psychosocial and environmental determinants of eating behaviors, physical activity, and weight change among college students: A qualitative analysis.Journal of American College Health, 59(6), 531-538. doi:10.1080/07448481.2010.523855</a:t>
            </a:r>
          </a:p>
        </p:txBody>
      </p:sp>
    </p:spTree>
  </p:cSld>
  <p:clrMapOvr>
    <a:masterClrMapping/>
  </p:clrMapOvr>
  <p:transition spd="slow">
    <p:cut/>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2085</Words>
  <Application>Microsoft Office PowerPoint</Application>
  <PresentationFormat>On-screen Show (4:3)</PresentationFormat>
  <Paragraphs>146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Abstract</vt:lpstr>
      <vt:lpstr>Problem Statement</vt:lpstr>
      <vt:lpstr>Intended Audience</vt:lpstr>
      <vt:lpstr>Approach: Data </vt:lpstr>
      <vt:lpstr>Approach: Social Cognitive Theory &amp; Needs Assessment</vt:lpstr>
      <vt:lpstr>PRECEDE/PROCEED Framework</vt:lpstr>
      <vt:lpstr>Intervention</vt:lpstr>
      <vt:lpstr>Intervention - continued</vt:lpstr>
      <vt:lpstr>Intervention - continued</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Abstract</dc:title>
  <dc:creator>Anna</dc:creator>
  <cp:lastModifiedBy>Anna</cp:lastModifiedBy>
  <cp:revision>1</cp:revision>
  <dcterms:modified xsi:type="dcterms:W3CDTF">2014-10-24T18:42:22Z</dcterms:modified>
</cp:coreProperties>
</file>