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7" r:id="rId3"/>
    <p:sldId id="279" r:id="rId4"/>
    <p:sldId id="272" r:id="rId5"/>
    <p:sldId id="268" r:id="rId6"/>
    <p:sldId id="291" r:id="rId7"/>
    <p:sldId id="257" r:id="rId8"/>
    <p:sldId id="275" r:id="rId9"/>
    <p:sldId id="271" r:id="rId10"/>
    <p:sldId id="258" r:id="rId11"/>
    <p:sldId id="260" r:id="rId12"/>
    <p:sldId id="261" r:id="rId13"/>
    <p:sldId id="276" r:id="rId14"/>
    <p:sldId id="277" r:id="rId15"/>
    <p:sldId id="278" r:id="rId16"/>
    <p:sldId id="274" r:id="rId17"/>
    <p:sldId id="259" r:id="rId18"/>
    <p:sldId id="273" r:id="rId19"/>
    <p:sldId id="266" r:id="rId20"/>
    <p:sldId id="269" r:id="rId21"/>
    <p:sldId id="264" r:id="rId22"/>
    <p:sldId id="283" r:id="rId23"/>
    <p:sldId id="263" r:id="rId24"/>
    <p:sldId id="281" r:id="rId25"/>
    <p:sldId id="265" r:id="rId26"/>
    <p:sldId id="284" r:id="rId27"/>
    <p:sldId id="292" r:id="rId28"/>
    <p:sldId id="285" r:id="rId29"/>
    <p:sldId id="288" r:id="rId30"/>
    <p:sldId id="287" r:id="rId31"/>
    <p:sldId id="289" r:id="rId32"/>
    <p:sldId id="290" r:id="rId33"/>
    <p:sldId id="270" r:id="rId34"/>
    <p:sldId id="286" r:id="rId35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7" autoAdjust="0"/>
    <p:restoredTop sz="94660"/>
  </p:normalViewPr>
  <p:slideViewPr>
    <p:cSldViewPr>
      <p:cViewPr varScale="1">
        <p:scale>
          <a:sx n="69" d="100"/>
          <a:sy n="69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C371-5EFA-D743-86EE-D0A25E3D7BE3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36052-7A99-254B-88C5-EC95693F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28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50E13-5B2A-9D47-97DE-A8481A211664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9B8C-6891-8646-86B4-432891A7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flagpedia.net</a:t>
            </a:r>
            <a:r>
              <a:rPr lang="en-US" dirty="0" smtClean="0"/>
              <a:t>/data/currency/</a:t>
            </a:r>
            <a:r>
              <a:rPr lang="en-US" dirty="0" err="1" smtClean="0"/>
              <a:t>ngn</a:t>
            </a:r>
            <a:r>
              <a:rPr lang="en-US" dirty="0" smtClean="0"/>
              <a:t>/one-thousand-</a:t>
            </a:r>
            <a:r>
              <a:rPr lang="en-US" dirty="0" err="1" smtClean="0"/>
              <a:t>naira.jpg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www.nairaland.com</a:t>
            </a:r>
            <a:r>
              <a:rPr lang="en-US" dirty="0" smtClean="0"/>
              <a:t>/8874/</a:t>
            </a:r>
            <a:r>
              <a:rPr lang="en-US" dirty="0" err="1" smtClean="0"/>
              <a:t>abuja</a:t>
            </a:r>
            <a:r>
              <a:rPr lang="en-US" dirty="0" smtClean="0"/>
              <a:t>-skyline-day-night-time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9B8C-6891-8646-86B4-432891A7E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www.nairaland.com</a:t>
            </a:r>
            <a:r>
              <a:rPr lang="en-US" dirty="0" smtClean="0"/>
              <a:t>/887560/need-new-states-</a:t>
            </a:r>
            <a:r>
              <a:rPr lang="en-US" dirty="0" err="1" smtClean="0"/>
              <a:t>nigeria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9B8C-6891-8646-86B4-432891A7E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4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9B8C-6891-8646-86B4-432891A7E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3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9B8C-6891-8646-86B4-432891A7E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9B8C-6891-8646-86B4-432891A7E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Source</a:t>
            </a:r>
            <a:r>
              <a:rPr lang="en-US" sz="1200" dirty="0" smtClean="0"/>
              <a:t>: http://</a:t>
            </a:r>
            <a:r>
              <a:rPr lang="en-US" sz="1200" dirty="0" err="1" smtClean="0"/>
              <a:t>www.pewresearch.org</a:t>
            </a:r>
            <a:r>
              <a:rPr lang="en-US" sz="1200" dirty="0" smtClean="0"/>
              <a:t>/fact-tank/2014/02/03/10-projections-for-the-global-population-in-2050/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9B8C-6891-8646-86B4-432891A7E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both of the years shown, Nigeria’s population maintains the classic pyramid shape of a very youthful population, with progressively larger proportions among each successively younger age group.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9B8C-6891-8646-86B4-432891A7EF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27FA-843A-8A4F-B97B-3055235BF2AA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8422-5079-A843-8138-1FB42A8EE04A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2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5966-2CC8-AF41-8D9F-0ACBCEEE4A22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EF9D-E976-5743-9A7B-770BD89DEF41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7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179D-133B-2E45-8E86-DE98FB0BEEAF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B01C-4CF1-4F4F-9B81-BB9BEACCDC35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7CC-C6AF-A148-AC96-EDB6B8CB34E7}" type="datetime1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B26F-A09F-D74C-9713-6DE51FFC8DA9}" type="datetime1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9C48-A22B-D54F-A67D-14ECF9D31A44}" type="datetime1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64AB-5AD4-4849-8885-52C2C6D2125E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139B-D94F-C344-B59C-0CC21866EEF0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6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E3A6-462B-7549-83F7-622FE15DB087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3D4E-8CB6-4F42-9D0A-673B3D28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oeradication.org/dataandmonitoring/poliothisweek.asp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dexmundi.com/facts/indicators/SP.DYN.CBRT.IN/compare?country=ng" TargetMode="External"/><Relationship Id="rId13" Type="http://schemas.openxmlformats.org/officeDocument/2006/relationships/hyperlink" Target="http://populationaction.org/reports/demographic-development-reversing-course/" TargetMode="External"/><Relationship Id="rId3" Type="http://schemas.openxmlformats.org/officeDocument/2006/relationships/hyperlink" Target="http://travel.nationalgeographic.com/travel/countries/nigeria-facts/" TargetMode="External"/><Relationship Id="rId7" Type="http://schemas.openxmlformats.org/officeDocument/2006/relationships/hyperlink" Target="http://www.who.int/gho/countries/nga.pdf?ua=1" TargetMode="External"/><Relationship Id="rId12" Type="http://schemas.openxmlformats.org/officeDocument/2006/relationships/hyperlink" Target="http://www.pewresearch.org/fact-tank/2014/02/03/10-projections-for-the-global-population-in-2050/" TargetMode="External"/><Relationship Id="rId2" Type="http://schemas.openxmlformats.org/officeDocument/2006/relationships/hyperlink" Target="http://www.worldatlas.com/webimage/countrys/africa/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n398.academic.wlu.edu/2014/02/nigerian-fertility-rate-and-issues/" TargetMode="External"/><Relationship Id="rId11" Type="http://schemas.openxmlformats.org/officeDocument/2006/relationships/hyperlink" Target="http://www.africapedia.com/NIGERIA:-POPULATION-TRENDS" TargetMode="External"/><Relationship Id="rId5" Type="http://schemas.openxmlformats.org/officeDocument/2006/relationships/hyperlink" Target="http://www.tradingeconomics.com/nigeria/population" TargetMode="External"/><Relationship Id="rId10" Type="http://schemas.openxmlformats.org/officeDocument/2006/relationships/hyperlink" Target="http://knoema.com/atlas/Nigeria/Death-rate" TargetMode="External"/><Relationship Id="rId4" Type="http://schemas.openxmlformats.org/officeDocument/2006/relationships/hyperlink" Target="http://www.who.int/countries/nga/en/" TargetMode="External"/><Relationship Id="rId9" Type="http://schemas.openxmlformats.org/officeDocument/2006/relationships/hyperlink" Target="http://www.who.int/gho/countries/nga.pdf?ua" TargetMode="External"/><Relationship Id="rId1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pps.who.int/ghodat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3820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Nigeria’s Polio Immunization Program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Ahmad </a:t>
            </a:r>
            <a:r>
              <a:rPr lang="en-US" sz="2000" i="1" dirty="0" err="1" smtClean="0">
                <a:solidFill>
                  <a:schemeClr val="tx1"/>
                </a:solidFill>
              </a:rPr>
              <a:t>Adi</a:t>
            </a:r>
            <a:r>
              <a:rPr lang="en-US" sz="2000" i="1" dirty="0" smtClean="0">
                <a:solidFill>
                  <a:schemeClr val="tx1"/>
                </a:solidFill>
              </a:rPr>
              <a:t>, Angela </a:t>
            </a:r>
            <a:r>
              <a:rPr lang="en-US" sz="2000" i="1" dirty="0" err="1" smtClean="0">
                <a:solidFill>
                  <a:schemeClr val="tx1"/>
                </a:solidFill>
              </a:rPr>
              <a:t>Aherrera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Bander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Alhamdan</a:t>
            </a:r>
            <a:endParaRPr lang="en-US" sz="2000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Anna </a:t>
            </a:r>
            <a:r>
              <a:rPr lang="en-US" sz="2000" i="1" dirty="0" err="1" smtClean="0">
                <a:solidFill>
                  <a:schemeClr val="tx1"/>
                </a:solidFill>
              </a:rPr>
              <a:t>Bondy</a:t>
            </a:r>
            <a:r>
              <a:rPr lang="en-US" sz="2000" i="1" dirty="0" smtClean="0">
                <a:solidFill>
                  <a:schemeClr val="tx1"/>
                </a:solidFill>
              </a:rPr>
              <a:t>, Brian Miller, </a:t>
            </a:r>
            <a:r>
              <a:rPr lang="en-US" sz="2000" i="1" dirty="0" err="1" smtClean="0">
                <a:solidFill>
                  <a:schemeClr val="tx1"/>
                </a:solidFill>
              </a:rPr>
              <a:t>Thiri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Soraiya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1280px-Flag_of_Nigeria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3505200" cy="1752600"/>
          </a:xfrm>
          <a:prstGeom prst="rect">
            <a:avLst/>
          </a:prstGeom>
        </p:spPr>
      </p:pic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3004457" cy="1752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029199" cy="521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828800" y="1752600"/>
            <a:ext cx="3962400" cy="6858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3429000"/>
            <a:ext cx="3962400" cy="6858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6488668"/>
            <a:ext cx="6553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http://www.who.int/gho/countries/nga.pdf?ua=1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76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High Fertility Rate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002_lagos_nige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sz="3000" i="1" dirty="0" smtClean="0"/>
              <a:t>Crude Birth Rate (per </a:t>
            </a:r>
            <a:r>
              <a:rPr lang="en-US" sz="3000" i="1" dirty="0"/>
              <a:t>1,000 </a:t>
            </a:r>
            <a:r>
              <a:rPr lang="en-US" sz="3000" i="1" dirty="0" smtClean="0"/>
              <a:t>people)</a:t>
            </a:r>
            <a:endParaRPr lang="en-US" sz="30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4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400800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http://www.indexmundi.com/facts/indicators/SP.DYN.CBRT.IN/compare?country=ng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76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Trends in Births &amp; Death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28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9220200" cy="1143000"/>
          </a:xfrm>
        </p:spPr>
        <p:txBody>
          <a:bodyPr>
            <a:noAutofit/>
          </a:bodyPr>
          <a:lstStyle/>
          <a:p>
            <a:r>
              <a:rPr lang="en-US" sz="2600" u="sng" dirty="0" smtClean="0"/>
              <a:t>Comparing Crude Birth Rates:</a:t>
            </a:r>
            <a:br>
              <a:rPr lang="en-US" sz="2600" u="sng" dirty="0" smtClean="0"/>
            </a:br>
            <a:r>
              <a:rPr lang="en-US" sz="2600" i="1" dirty="0" smtClean="0"/>
              <a:t>US, China, &amp; Nigeria</a:t>
            </a:r>
            <a:endParaRPr lang="en-US" sz="26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562600" cy="40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3216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http://www.indexmundi.com/facts/indicators/SP.DYN.CBRT.IN/compare?country=ng#country=cn:ng:us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76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Trends in Births &amp; Death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226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der-5 Mortality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5994297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008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</a:t>
            </a:r>
            <a:r>
              <a:rPr lang="en-US" sz="1400" dirty="0"/>
              <a:t>://</a:t>
            </a:r>
            <a:r>
              <a:rPr lang="en-US" sz="1400" dirty="0" err="1"/>
              <a:t>www.who.int</a:t>
            </a:r>
            <a:r>
              <a:rPr lang="en-US" sz="1400" dirty="0"/>
              <a:t>/</a:t>
            </a:r>
            <a:r>
              <a:rPr lang="en-US" sz="1400" dirty="0" err="1"/>
              <a:t>gho</a:t>
            </a:r>
            <a:r>
              <a:rPr lang="en-US" sz="1400" dirty="0"/>
              <a:t>/countries/</a:t>
            </a:r>
            <a:r>
              <a:rPr lang="en-US" sz="1400" dirty="0" err="1"/>
              <a:t>nga.pdf?ua</a:t>
            </a:r>
            <a:r>
              <a:rPr lang="en-US" sz="1400" dirty="0"/>
              <a:t>=1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Declining Mortality Under Age 5 </a:t>
            </a:r>
            <a:endParaRPr lang="en-US" sz="3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76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Trends in Births &amp; Death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553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R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692900" cy="4849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3978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</a:t>
            </a:r>
            <a:r>
              <a:rPr lang="en-US" sz="1400" dirty="0" smtClean="0"/>
              <a:t>: http</a:t>
            </a:r>
            <a:r>
              <a:rPr lang="en-US" sz="1400" dirty="0"/>
              <a:t>://</a:t>
            </a:r>
            <a:r>
              <a:rPr lang="en-US" sz="1400" dirty="0" err="1"/>
              <a:t>knoema.com</a:t>
            </a:r>
            <a:r>
              <a:rPr lang="en-US" sz="1400" dirty="0"/>
              <a:t>/atlas/Nigeria/Death-rate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9834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Crude Death Rate: 13.5%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Declining Mortality: Crude Death Rate </a:t>
            </a:r>
            <a:endParaRPr lang="en-US" sz="3600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86600" y="3352800"/>
            <a:ext cx="2286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76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Trends in Births &amp; Death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489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Rapid </a:t>
            </a:r>
            <a:r>
              <a:rPr lang="en-US" sz="3600" i="1" dirty="0" smtClean="0"/>
              <a:t>Growth!</a:t>
            </a:r>
            <a:endParaRPr lang="en-US" sz="3600" i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21336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Annual Population Growth Rate</a:t>
            </a:r>
            <a:r>
              <a:rPr lang="en-US" dirty="0" smtClean="0"/>
              <a:t>: 2.24% </a:t>
            </a:r>
          </a:p>
          <a:p>
            <a:r>
              <a:rPr lang="en-US" u="sng" dirty="0" smtClean="0"/>
              <a:t>Population changed by 268% in the half-century</a:t>
            </a:r>
          </a:p>
          <a:p>
            <a:pPr lvl="1"/>
            <a:r>
              <a:rPr lang="en-US" dirty="0" smtClean="0"/>
              <a:t>45.2 Million in 1960 to 166.2 Million in 2012 </a:t>
            </a:r>
          </a:p>
          <a:p>
            <a:r>
              <a:rPr lang="en-US" u="sng" dirty="0" smtClean="0"/>
              <a:t>Nigeria population makes 2.35% of worlds total population </a:t>
            </a:r>
          </a:p>
          <a:p>
            <a:pPr lvl="1"/>
            <a:r>
              <a:rPr lang="en-US" dirty="0" smtClean="0"/>
              <a:t>1 person in every 43 people is from Nigeria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76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Overall Nigerian Population Trends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78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ulation Proj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8664217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397823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</a:t>
            </a:r>
            <a:r>
              <a:rPr lang="en-US" sz="1400" dirty="0"/>
              <a:t>://</a:t>
            </a:r>
            <a:r>
              <a:rPr lang="en-US" sz="1400" dirty="0" err="1"/>
              <a:t>www.africapedia.com</a:t>
            </a:r>
            <a:r>
              <a:rPr lang="en-US" sz="1400" dirty="0"/>
              <a:t>/NIGERIA:-POPULATION-TRENDS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Projected Population:</a:t>
            </a:r>
          </a:p>
          <a:p>
            <a:endParaRPr lang="en-US" sz="4400" dirty="0"/>
          </a:p>
          <a:p>
            <a:r>
              <a:rPr lang="en-US" sz="4400" dirty="0" smtClean="0"/>
              <a:t>   240 Million people in 2025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76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Overall Nigerian Population Trends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5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63" y="1138237"/>
            <a:ext cx="7260837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38705" y="152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Projected Growth: U.S. versus Nigeria 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ulation projection (world comparison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177481" cy="4658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524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Projected Growth: Biggest changes in 2050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4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76200"/>
            <a:ext cx="69342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Projected Population Pyramid 2025</a:t>
            </a:r>
            <a:endParaRPr lang="en-US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532765" cy="489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55022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http://populationaction.org/reports/demographic-development-reversing-course/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867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The low fertility scenario is based on 3 children/woman</a:t>
            </a:r>
          </a:p>
          <a:p>
            <a:pPr marL="285750" indent="-285750">
              <a:buFont typeface="Arial"/>
              <a:buChar char="•"/>
            </a:pPr>
            <a:r>
              <a:rPr lang="en-US" i="1" dirty="0"/>
              <a:t>T</a:t>
            </a:r>
            <a:r>
              <a:rPr lang="en-US" i="1" dirty="0" smtClean="0"/>
              <a:t>he high fertility is based on 4 children/woman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543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Nigeria: </a:t>
            </a:r>
            <a:r>
              <a:rPr lang="en-US" sz="4000" b="1" dirty="0" smtClean="0"/>
              <a:t>Geography </a:t>
            </a:r>
            <a:r>
              <a:rPr lang="en-US" sz="3600" b="1" dirty="0" smtClean="0"/>
              <a:t>&amp; Landforms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12" r="-343"/>
          <a:stretch/>
        </p:blipFill>
        <p:spPr>
          <a:xfrm>
            <a:off x="457200" y="1219200"/>
            <a:ext cx="4550700" cy="4953000"/>
          </a:xfrm>
        </p:spPr>
      </p:pic>
      <p:pic>
        <p:nvPicPr>
          <p:cNvPr id="4" name="Picture 3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29200" y="1752600"/>
            <a:ext cx="381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Tropical rainforest climate in Southern Nigeria</a:t>
            </a:r>
          </a:p>
          <a:p>
            <a:r>
              <a:rPr lang="en-US" sz="2400" dirty="0" smtClean="0"/>
              <a:t>118 in. of rain annually!   (&gt; 150 in. for Niger Delta)</a:t>
            </a:r>
          </a:p>
          <a:p>
            <a:r>
              <a:rPr lang="en-US" sz="2400" dirty="0"/>
              <a:t>Niger &amp; </a:t>
            </a:r>
            <a:r>
              <a:rPr lang="en-US" sz="2400" dirty="0" err="1"/>
              <a:t>Benu</a:t>
            </a:r>
            <a:r>
              <a:rPr lang="en-US" sz="2400" dirty="0"/>
              <a:t> river converge &amp; empty into the Niger </a:t>
            </a:r>
            <a:r>
              <a:rPr lang="en-US" sz="2400" dirty="0" smtClean="0"/>
              <a:t>Delta</a:t>
            </a:r>
          </a:p>
          <a:p>
            <a:r>
              <a:rPr lang="en-US" sz="2400" dirty="0" err="1" smtClean="0"/>
              <a:t>Nigera</a:t>
            </a:r>
            <a:r>
              <a:rPr lang="en-US" sz="2400" dirty="0" smtClean="0"/>
              <a:t> Delta is a significant source of oil &amp; natural gas</a:t>
            </a:r>
          </a:p>
        </p:txBody>
      </p:sp>
    </p:spTree>
    <p:extLst>
      <p:ext uri="{BB962C8B-B14F-4D97-AF65-F5344CB8AC3E}">
        <p14:creationId xmlns:p14="http://schemas.microsoft.com/office/powerpoint/2010/main" val="34335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Summary: Trends	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Nigeria has a classic pyramid shape indicating a very young population </a:t>
            </a:r>
          </a:p>
          <a:p>
            <a:r>
              <a:rPr lang="en-US" dirty="0" smtClean="0"/>
              <a:t>It is experiencing rapid population growth </a:t>
            </a:r>
            <a:r>
              <a:rPr lang="en-US" smtClean="0"/>
              <a:t>due to demographic </a:t>
            </a:r>
            <a:r>
              <a:rPr lang="en-US" dirty="0" smtClean="0"/>
              <a:t>transition with a high fertility rate and a declining mortality rate </a:t>
            </a:r>
          </a:p>
          <a:p>
            <a:r>
              <a:rPr lang="en-US" dirty="0" smtClean="0"/>
              <a:t>With a 2.4% Population growth rate, it is projected to surpass the U.S. population and rank 3</a:t>
            </a:r>
            <a:r>
              <a:rPr lang="en-US" baseline="30000" dirty="0" smtClean="0"/>
              <a:t>rd</a:t>
            </a:r>
            <a:r>
              <a:rPr lang="en-US" dirty="0" smtClean="0"/>
              <a:t> most population in 2050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A Morbid Disease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6321623"/>
            <a:ext cx="6594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http://www.who.int/mediacentre/factsheets/fs114/en/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Primarily affects children &lt; 5 years of age</a:t>
            </a:r>
          </a:p>
          <a:p>
            <a:r>
              <a:rPr lang="en-US" dirty="0" smtClean="0"/>
              <a:t>1/200 infections --&gt; irreversible paralysis</a:t>
            </a:r>
          </a:p>
          <a:p>
            <a:pPr lvl="1"/>
            <a:r>
              <a:rPr lang="en-US" dirty="0" smtClean="0"/>
              <a:t>Of these, 5 – 10 % die due to respiratory failure</a:t>
            </a:r>
          </a:p>
          <a:p>
            <a:r>
              <a:rPr lang="en-US" dirty="0" smtClean="0"/>
              <a:t>Highly contagious virus spread via fecal-oral route</a:t>
            </a:r>
          </a:p>
          <a:p>
            <a:r>
              <a:rPr lang="en-US" dirty="0" smtClean="0"/>
              <a:t>One case can trigger thousands more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990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/>
              <a:t>Demographics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7725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A Morbid Disease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57200" y="5334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Negative-pressure ventilators: the “Iron Lung”</a:t>
            </a:r>
            <a:endParaRPr lang="en-US" sz="2600" dirty="0"/>
          </a:p>
        </p:txBody>
      </p:sp>
      <p:pic>
        <p:nvPicPr>
          <p:cNvPr id="14" name="Picture 13" descr="galpin_pg227 iron lungs_op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496186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 bwMode="auto">
          <a:xfrm>
            <a:off x="1447800" y="1035898"/>
            <a:ext cx="6692900" cy="53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3246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http://www.polioeradication.org/dataandmonitoring/poliothisweek.aspx</a:t>
            </a:r>
            <a:r>
              <a:rPr lang="en-US" sz="1400" dirty="0" smtClean="0">
                <a:solidFill>
                  <a:srgbClr val="000000"/>
                </a:solidFill>
              </a:rPr>
              <a:t> (July 19)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71600" y="2514600"/>
            <a:ext cx="7010400" cy="304800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Case Breakdown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965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A Morbid Disease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6526048"/>
            <a:ext cx="6594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http://www.who.int/mediacentre/factsheets/fs114/en/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Fever, fatigue, headache, vomiting, stiffness and pain in neck &amp; limbs</a:t>
            </a:r>
            <a:endParaRPr lang="en-US" sz="2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990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/>
              <a:t>Symptoms</a:t>
            </a:r>
            <a:endParaRPr lang="en-US" sz="3600" i="1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33400" y="3505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Symptoms and suspicion of disease (Developing World)</a:t>
            </a:r>
          </a:p>
          <a:p>
            <a:r>
              <a:rPr lang="en-US" sz="3100" dirty="0" smtClean="0"/>
              <a:t>Antibodies or PCR of stool, saliva, </a:t>
            </a:r>
            <a:r>
              <a:rPr lang="en-US" sz="3100" dirty="0" err="1" smtClean="0"/>
              <a:t>etc</a:t>
            </a:r>
            <a:r>
              <a:rPr lang="en-US" sz="3100" dirty="0" smtClean="0"/>
              <a:t> (Developed World)</a:t>
            </a:r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2743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/>
              <a:t>Diagnosis</a:t>
            </a:r>
            <a:endParaRPr lang="en-US" sz="3600" i="1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51816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None – only supportive treatment available</a:t>
            </a:r>
          </a:p>
          <a:p>
            <a:r>
              <a:rPr lang="en-US" sz="2600" dirty="0" smtClean="0"/>
              <a:t>Immunization is key</a:t>
            </a:r>
            <a:endParaRPr lang="en-US" sz="2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450483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/>
              <a:t>Treatment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3508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 Vaccination Rates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64008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http://apps.who.int/gho/data/node.main.A831?lang=en</a:t>
            </a:r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3199"/>
              </p:ext>
            </p:extLst>
          </p:nvPr>
        </p:nvGraphicFramePr>
        <p:xfrm>
          <a:off x="228600" y="2590800"/>
          <a:ext cx="876300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877"/>
                <a:gridCol w="578776"/>
                <a:gridCol w="609600"/>
                <a:gridCol w="609600"/>
                <a:gridCol w="609600"/>
                <a:gridCol w="524123"/>
                <a:gridCol w="618877"/>
                <a:gridCol w="685800"/>
                <a:gridCol w="609600"/>
                <a:gridCol w="685800"/>
                <a:gridCol w="609600"/>
                <a:gridCol w="609600"/>
                <a:gridCol w="663868"/>
                <a:gridCol w="524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Country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2008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2009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2010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2011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2012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Niger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68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78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Nigeria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43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59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India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59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58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59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68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70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USA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89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93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81000" y="1524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u="sng" dirty="0" smtClean="0"/>
              <a:t>Vaccination rate amongst 1 year-olds (%)</a:t>
            </a:r>
            <a:endParaRPr lang="en-US" sz="2800" i="1" u="sng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47244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% of 1 year-olds who received 3 doses of polio vaccine within one year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29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A Morbid Disease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1143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/>
              <a:t>Vaccination program: assumptions</a:t>
            </a:r>
            <a:endParaRPr lang="en-US" sz="3600" i="1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$1.00 per dose for urban v. $1.50 per dose for rural delivery</a:t>
            </a:r>
          </a:p>
          <a:p>
            <a:r>
              <a:rPr lang="en-US" sz="2800" dirty="0" smtClean="0"/>
              <a:t>4 doses needed in 1 year with 10% wastage (or 4.1 doses per birth)</a:t>
            </a:r>
          </a:p>
          <a:p>
            <a:r>
              <a:rPr lang="en-US" sz="2800" dirty="0" smtClean="0"/>
              <a:t>Initial urban – rural split is 50% </a:t>
            </a:r>
          </a:p>
          <a:p>
            <a:pPr lvl="1"/>
            <a:r>
              <a:rPr lang="en-US" dirty="0" smtClean="0"/>
              <a:t>Fraction of urban births increases at a rate of 7.5% of base rate annually (shift in agricultural to industrial production)</a:t>
            </a:r>
          </a:p>
          <a:p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152400" y="62484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Concepcion, F.E., et al. “Poliovirus vaccination options for achieving eradication and securing the endgame.” </a:t>
            </a:r>
            <a:r>
              <a:rPr lang="en-US" sz="1400" i="1" dirty="0" smtClean="0"/>
              <a:t>Current Opinion in Virology</a:t>
            </a:r>
            <a:r>
              <a:rPr lang="en-US" sz="1400" dirty="0" smtClean="0"/>
              <a:t> 2013:3(3):309-315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06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A Morbid Disease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1143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/>
              <a:t>Vaccination program: assumptions</a:t>
            </a:r>
            <a:endParaRPr lang="en-US" sz="3600" i="1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Initial population is 168,834,000 in 2012</a:t>
            </a:r>
          </a:p>
          <a:p>
            <a:r>
              <a:rPr lang="en-US" dirty="0" smtClean="0"/>
              <a:t>Crude birth rate 39.7 in 2012</a:t>
            </a:r>
          </a:p>
          <a:p>
            <a:r>
              <a:rPr lang="en-US" dirty="0" smtClean="0"/>
              <a:t>Target vaccination rate 85% (herd immunity)</a:t>
            </a:r>
          </a:p>
          <a:p>
            <a:r>
              <a:rPr lang="en-US" dirty="0" smtClean="0"/>
              <a:t>Take-up of immunization is 95%</a:t>
            </a:r>
          </a:p>
          <a:p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152400" y="62484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Concepcion, F.E., et al. “Poliovirus vaccination options for achieving eradication and securing the endgame.” </a:t>
            </a:r>
            <a:r>
              <a:rPr lang="en-US" sz="1400" i="1" dirty="0" smtClean="0"/>
              <a:t>Current Opinion in Virology</a:t>
            </a:r>
            <a:r>
              <a:rPr lang="en-US" sz="1400" dirty="0" smtClean="0"/>
              <a:t> 2013:3(3):309-315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77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A Morbid Disease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09600" y="990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u="sng" dirty="0" smtClean="0"/>
              <a:t>Vaccination program: cost of vaccinating new births</a:t>
            </a:r>
            <a:endParaRPr lang="en-US" sz="3600" i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75002"/>
              </p:ext>
            </p:extLst>
          </p:nvPr>
        </p:nvGraphicFramePr>
        <p:xfrm>
          <a:off x="381000" y="1752600"/>
          <a:ext cx="8305800" cy="4907280"/>
        </p:xfrm>
        <a:graphic>
          <a:graphicData uri="http://schemas.openxmlformats.org/drawingml/2006/table">
            <a:tbl>
              <a:tblPr/>
              <a:tblGrid>
                <a:gridCol w="1675605"/>
                <a:gridCol w="1906723"/>
                <a:gridCol w="2036727"/>
                <a:gridCol w="2686745"/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Calendar Year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delivery cost (USD)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 delivery cost (USD)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cost (USD)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$11,078,325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$15,638,856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$26,717,182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$10,857,822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$15,092,238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$25,950,060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$10,641,708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$14,562,901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$25,204,610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$10,429,896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$14,050,328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$24,480,223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$10,222,299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$13,554,014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$23,776,313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$10,018,834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$13,073,472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$23,092,306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$9,819,419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$12,608,227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$22,427,647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$9,623,974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$12,157,820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$21,781,794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$9,432,418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$11,721,802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$21,154,220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$9,244,675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$11,299,741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$20,544,416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$9,060,669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$10,891,214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$19,951,884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A Morbid Disease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85800" y="1524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smtClean="0"/>
              <a:t>Vaccination program: Additional Cost of Current Need (2025)</a:t>
            </a:r>
            <a:endParaRPr lang="en-US" sz="3600" i="1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496547"/>
              </p:ext>
            </p:extLst>
          </p:nvPr>
        </p:nvGraphicFramePr>
        <p:xfrm>
          <a:off x="685800" y="3200400"/>
          <a:ext cx="8077199" cy="1488440"/>
        </p:xfrm>
        <a:graphic>
          <a:graphicData uri="http://schemas.openxmlformats.org/drawingml/2006/table">
            <a:tbl>
              <a:tblPr/>
              <a:tblGrid>
                <a:gridCol w="2185892"/>
                <a:gridCol w="1938331"/>
                <a:gridCol w="2014645"/>
                <a:gridCol w="193833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Unmet vaccination need (# of doses)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delivery cost (USD)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 delivery cost (USD)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cost (USD)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10,098,947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$5,125,500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$7,460,171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$12,585,671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543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Nigeria: </a:t>
            </a:r>
            <a:r>
              <a:rPr lang="en-US" sz="4000" b="1" dirty="0" smtClean="0"/>
              <a:t>Geography </a:t>
            </a:r>
            <a:r>
              <a:rPr lang="en-US" sz="3600" b="1" dirty="0" smtClean="0"/>
              <a:t>&amp; Landforms</a:t>
            </a:r>
            <a:endParaRPr lang="en-US" sz="3600" b="1" dirty="0"/>
          </a:p>
        </p:txBody>
      </p:sp>
      <p:pic>
        <p:nvPicPr>
          <p:cNvPr id="4" name="Picture 3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3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3400" y="14478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View from </a:t>
            </a:r>
            <a:r>
              <a:rPr lang="en-US" sz="2400" dirty="0" err="1" smtClean="0"/>
              <a:t>Chappal</a:t>
            </a:r>
            <a:r>
              <a:rPr lang="en-US" sz="2400" dirty="0" smtClean="0"/>
              <a:t> </a:t>
            </a:r>
            <a:r>
              <a:rPr lang="en-US" sz="2400" dirty="0" err="1" smtClean="0"/>
              <a:t>Waddi</a:t>
            </a:r>
            <a:r>
              <a:rPr lang="en-US" sz="2400" dirty="0" smtClean="0"/>
              <a:t> (7,936 feet)</a:t>
            </a:r>
          </a:p>
        </p:txBody>
      </p:sp>
      <p:pic>
        <p:nvPicPr>
          <p:cNvPr id="7" name="Picture 6" descr="activity_606_5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2476500" cy="1981200"/>
          </a:xfrm>
          <a:prstGeom prst="rect">
            <a:avLst/>
          </a:prstGeom>
        </p:spPr>
      </p:pic>
      <p:pic>
        <p:nvPicPr>
          <p:cNvPr id="8" name="Picture 7" descr="Zuma_r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3048000" cy="175784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267200" y="358140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Zuma</a:t>
            </a:r>
            <a:r>
              <a:rPr lang="en-US" sz="2400" dirty="0" smtClean="0"/>
              <a:t> Rock on approach</a:t>
            </a:r>
          </a:p>
        </p:txBody>
      </p:sp>
      <p:pic>
        <p:nvPicPr>
          <p:cNvPr id="9" name="Picture 8" descr="NIG04020_13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3203301" cy="213657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525780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Oil pipelines in Niger Delta</a:t>
            </a:r>
          </a:p>
        </p:txBody>
      </p:sp>
    </p:spTree>
    <p:extLst>
      <p:ext uri="{BB962C8B-B14F-4D97-AF65-F5344CB8AC3E}">
        <p14:creationId xmlns:p14="http://schemas.microsoft.com/office/powerpoint/2010/main" val="41271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Polio: A Morbid Disease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56309" y="1143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/>
              <a:t>Delivery &amp; monitoring system</a:t>
            </a:r>
            <a:endParaRPr lang="en-US" sz="3600" i="1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School campaigns with government mandate</a:t>
            </a:r>
          </a:p>
          <a:p>
            <a:r>
              <a:rPr lang="en-US" sz="2600" dirty="0" smtClean="0"/>
              <a:t>Public advertising</a:t>
            </a:r>
          </a:p>
          <a:p>
            <a:r>
              <a:rPr lang="en-US" sz="2600" dirty="0" smtClean="0"/>
              <a:t>Trained lay people or village council members for rural areas</a:t>
            </a:r>
          </a:p>
          <a:p>
            <a:r>
              <a:rPr lang="en-US" sz="2600" dirty="0" smtClean="0"/>
              <a:t>Urban trained lay health workers</a:t>
            </a:r>
          </a:p>
          <a:p>
            <a:r>
              <a:rPr lang="en-US" sz="2600" dirty="0" smtClean="0"/>
              <a:t>Cell-phone based survey and reporting systems for rural and urban areas</a:t>
            </a:r>
          </a:p>
          <a:p>
            <a:r>
              <a:rPr lang="en-US" sz="2600" dirty="0" smtClean="0"/>
              <a:t>Central repository for data collection and monitoring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623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Summary &amp; Conclusions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990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i="1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Nigeria is experiencing a rapid growth rate (2.4%), and it is projected that by 2050 the population of Nigeria will surpass the population of the US. </a:t>
            </a:r>
          </a:p>
          <a:p>
            <a:r>
              <a:rPr lang="en-US" sz="2600" dirty="0" smtClean="0"/>
              <a:t>There is an increased demand on childhood vaccinations with this rapid growth, including polio.</a:t>
            </a:r>
          </a:p>
          <a:p>
            <a:r>
              <a:rPr lang="en-US" sz="2600" dirty="0" smtClean="0"/>
              <a:t>Polio vaccination is projected to cost around 25M$ at 2025 for new born infants that year</a:t>
            </a:r>
          </a:p>
          <a:p>
            <a:r>
              <a:rPr lang="en-US" sz="2600" dirty="0" smtClean="0"/>
              <a:t>How to implement such a program? 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292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Ahmad Adi, Angela </a:t>
            </a:r>
            <a:r>
              <a:rPr lang="en-US" sz="1600" i="1" dirty="0" err="1">
                <a:solidFill>
                  <a:schemeClr val="tx1"/>
                </a:solidFill>
              </a:rPr>
              <a:t>Aherrera</a:t>
            </a:r>
            <a:r>
              <a:rPr lang="en-US" sz="1600" i="1" dirty="0">
                <a:solidFill>
                  <a:schemeClr val="tx1"/>
                </a:solidFill>
              </a:rPr>
              <a:t>, </a:t>
            </a:r>
            <a:r>
              <a:rPr lang="en-US" sz="1600" i="1" dirty="0" err="1">
                <a:solidFill>
                  <a:schemeClr val="tx1"/>
                </a:solidFill>
              </a:rPr>
              <a:t>Bander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Alhamdan</a:t>
            </a:r>
            <a:endParaRPr lang="en-US" sz="1600" i="1" dirty="0">
              <a:solidFill>
                <a:schemeClr val="tx1"/>
              </a:solidFill>
            </a:endParaRPr>
          </a:p>
          <a:p>
            <a:r>
              <a:rPr lang="en-US" sz="1600" i="1" dirty="0">
                <a:solidFill>
                  <a:schemeClr val="tx1"/>
                </a:solidFill>
              </a:rPr>
              <a:t>Anna </a:t>
            </a:r>
            <a:r>
              <a:rPr lang="en-US" sz="1600" i="1" dirty="0" err="1">
                <a:solidFill>
                  <a:schemeClr val="tx1"/>
                </a:solidFill>
              </a:rPr>
              <a:t>Bondy</a:t>
            </a:r>
            <a:r>
              <a:rPr lang="en-US" sz="1600" i="1" dirty="0">
                <a:solidFill>
                  <a:schemeClr val="tx1"/>
                </a:solidFill>
              </a:rPr>
              <a:t>, Brian Miller, </a:t>
            </a:r>
            <a:r>
              <a:rPr lang="en-US" sz="1600" i="1" dirty="0" err="1">
                <a:solidFill>
                  <a:schemeClr val="tx1"/>
                </a:solidFill>
              </a:rPr>
              <a:t>Thiri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Soraiya</a:t>
            </a:r>
            <a:endParaRPr lang="en-US" sz="1600" i="1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 descr="1280px-Flag_of_Nigeria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3505200" cy="1752600"/>
          </a:xfrm>
          <a:prstGeom prst="rect">
            <a:avLst/>
          </a:prstGeom>
        </p:spPr>
      </p:pic>
      <p:pic>
        <p:nvPicPr>
          <p:cNvPr id="8" name="Picture 7" descr="002_lagos_nige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300445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03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3"/>
            <a:ext cx="8229600" cy="7379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Appendix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: References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hlinkClick r:id="rId2"/>
              </a:rPr>
              <a:t>http://www.worldatlas.com/webimage/countrys/africa/</a:t>
            </a:r>
            <a:r>
              <a:rPr lang="en-US" sz="1800" dirty="0" smtClean="0">
                <a:hlinkClick r:id="rId2"/>
              </a:rPr>
              <a:t>ng.htm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i="1" dirty="0" smtClean="0"/>
              <a:t>National </a:t>
            </a:r>
            <a:r>
              <a:rPr lang="en-US" sz="1800" i="1" dirty="0"/>
              <a:t>Geographic Atlas of the World, Eighth </a:t>
            </a:r>
            <a:r>
              <a:rPr lang="en-US" sz="1800" i="1" dirty="0" smtClean="0"/>
              <a:t>Edition,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://travel.nationalgeographic.com/travel/countries/nigeria-facts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r>
              <a:rPr lang="en-US" sz="1800" u="sng" dirty="0">
                <a:hlinkClick r:id="rId4"/>
              </a:rPr>
              <a:t>http://www.who.int/countries/nga/en/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http://www.tradingeconomics.com/nigeria/</a:t>
            </a:r>
            <a:r>
              <a:rPr lang="en-US" sz="1800" dirty="0" smtClean="0">
                <a:hlinkClick r:id="rId5"/>
              </a:rPr>
              <a:t>population</a:t>
            </a:r>
            <a:endParaRPr lang="en-US" sz="1800" dirty="0"/>
          </a:p>
          <a:p>
            <a:r>
              <a:rPr lang="en-US" sz="1800" dirty="0">
                <a:hlinkClick r:id="rId6"/>
              </a:rPr>
              <a:t>http://econ398.academic.wlu.edu/2014/02/nigerian-fertility-rate-and-issues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/>
          </a:p>
          <a:p>
            <a:r>
              <a:rPr lang="en-US" sz="1800" dirty="0">
                <a:hlinkClick r:id="rId7"/>
              </a:rPr>
              <a:t>http://www.who.int/gho/countries/nga.pdf?ua=</a:t>
            </a:r>
            <a:r>
              <a:rPr lang="en-US" sz="1800" dirty="0" smtClean="0">
                <a:hlinkClick r:id="rId7"/>
              </a:rPr>
              <a:t>1</a:t>
            </a:r>
            <a:endParaRPr lang="en-US" sz="1800" dirty="0"/>
          </a:p>
          <a:p>
            <a:r>
              <a:rPr lang="en-US" sz="1800" dirty="0">
                <a:hlinkClick r:id="rId8"/>
              </a:rPr>
              <a:t>http://www.indexmundi.com/facts/indicators/SP.DYN.CBRT.IN/compare?country=</a:t>
            </a:r>
            <a:r>
              <a:rPr lang="en-US" sz="1800" dirty="0" smtClean="0">
                <a:hlinkClick r:id="rId8"/>
              </a:rPr>
              <a:t>ng</a:t>
            </a:r>
            <a:endParaRPr lang="en-US" sz="1800" dirty="0"/>
          </a:p>
          <a:p>
            <a:r>
              <a:rPr lang="en-US" sz="1800" dirty="0">
                <a:hlinkClick r:id="rId9"/>
              </a:rPr>
              <a:t>http://www.who.int/gho/countries/nga.pdf?ua</a:t>
            </a:r>
            <a:r>
              <a:rPr lang="en-US" sz="1800" dirty="0" smtClean="0"/>
              <a:t>=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http://knoema.com/atlas/Nigeria/Death-rate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11"/>
              </a:rPr>
              <a:t>http://www.africapedia.com/NIGERIA:-POPULATION-</a:t>
            </a:r>
            <a:r>
              <a:rPr lang="en-US" sz="1800" dirty="0" smtClean="0">
                <a:hlinkClick r:id="rId11"/>
              </a:rPr>
              <a:t>TRENDS</a:t>
            </a:r>
            <a:endParaRPr lang="en-US" sz="1800" dirty="0"/>
          </a:p>
          <a:p>
            <a:r>
              <a:rPr lang="en-US" sz="1800" dirty="0">
                <a:hlinkClick r:id="rId12"/>
              </a:rPr>
              <a:t>http://www.pewresearch.org/fact-tank/2014/02/03/10-projections-for-the-global-population-in-2050</a:t>
            </a:r>
            <a:r>
              <a:rPr lang="en-US" sz="1800" dirty="0" smtClean="0">
                <a:hlinkClick r:id="rId12"/>
              </a:rPr>
              <a:t>/</a:t>
            </a:r>
            <a:endParaRPr lang="en-US" sz="1800" dirty="0"/>
          </a:p>
          <a:p>
            <a:r>
              <a:rPr lang="en-US" sz="1800" dirty="0">
                <a:hlinkClick r:id="rId13"/>
              </a:rPr>
              <a:t>http://populationaction.org/reports/demographic-development-reversing-course</a:t>
            </a:r>
            <a:r>
              <a:rPr lang="en-US" sz="1800" dirty="0" smtClean="0">
                <a:hlinkClick r:id="rId13"/>
              </a:rPr>
              <a:t>/</a:t>
            </a:r>
            <a:endParaRPr lang="en-US" sz="1800" dirty="0"/>
          </a:p>
          <a:p>
            <a:r>
              <a:rPr lang="en-US" sz="1800" dirty="0" smtClean="0"/>
              <a:t>Concepcion</a:t>
            </a:r>
            <a:r>
              <a:rPr lang="en-US" sz="1800" dirty="0"/>
              <a:t>, F.E., et al. “Poliovirus vaccination options for achieving eradication and securing the endgame.” </a:t>
            </a:r>
            <a:r>
              <a:rPr lang="en-US" sz="1800" i="1" dirty="0"/>
              <a:t>Current Opinion in Virology</a:t>
            </a:r>
            <a:r>
              <a:rPr lang="en-US" sz="1800" dirty="0"/>
              <a:t> 2013:3(3):309-</a:t>
            </a:r>
            <a:r>
              <a:rPr lang="en-US" sz="1800" dirty="0" smtClean="0"/>
              <a:t>315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737937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Appendix ii: Cost Computation Table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04800" y="1676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/>
              <a:t>Cost computation table</a:t>
            </a:r>
            <a:endParaRPr lang="en-US" sz="36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901218"/>
          <a:ext cx="8229601" cy="1923928"/>
        </p:xfrm>
        <a:graphic>
          <a:graphicData uri="http://schemas.openxmlformats.org/drawingml/2006/table">
            <a:tbl>
              <a:tblPr/>
              <a:tblGrid>
                <a:gridCol w="800196"/>
                <a:gridCol w="910568"/>
                <a:gridCol w="972652"/>
                <a:gridCol w="1283073"/>
                <a:gridCol w="910568"/>
                <a:gridCol w="876076"/>
                <a:gridCol w="910568"/>
                <a:gridCol w="876076"/>
                <a:gridCol w="689824"/>
              </a:tblGrid>
              <a:tr h="10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Calendar Year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Population (in 000s)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Crude Birth rate (per 1,000)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doses needed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Births fraction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 Births fraction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delivery cost (USD)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 delivery cost (USD)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Delivery cost (USD)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164,877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39.7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24,012,072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$12,006,036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$18,009,054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$30,015,090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168,834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37.7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23,358,944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$11,767,068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$17,387,814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$29,154,882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172,886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22,723,580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50.8%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49.2%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$11,532,856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$16,786,086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$28,318,943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177,035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22,105,499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51.1%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48.9%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$11,303,306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$16,203,289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$27,506,595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181,284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21,504,229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51.5%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$11,078,325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$15,638,856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$26,717,182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185,635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20,919,314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51.9%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48.1%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$10,857,822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$15,092,238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$25,950,060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190,090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20,350,309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$10,641,708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$14,562,901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$25,204,610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194,652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19,796,781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52.7%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47.3%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$10,429,896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$14,050,328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$24,480,223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199,324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26.3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19,258,308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$10,222,299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$13,554,014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$23,776,313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204,108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18,734,482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46.5%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$10,018,834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$13,073,472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$23,092,306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209,006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18,224,904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53.9%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46.1%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$9,819,419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$12,608,227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$22,427,647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214,023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17,729,187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54.3%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45.7%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$9,623,974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$12,157,820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$21,781,794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219,159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17,246,953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54.7%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$9,432,418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$11,721,802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$21,154,220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224,419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16,777,836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$9,244,675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$11,299,741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$20,544,416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229,805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16,321,479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44.5%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$9,060,669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$10,891,214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$19,951,884 </a:t>
                      </a:r>
                    </a:p>
                  </a:txBody>
                  <a:tcPr marL="6898" marR="6898" marT="6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032"/>
            <a:ext cx="8229600" cy="850232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Rain forests (primarily in the South) and savannas </a:t>
            </a:r>
          </a:p>
          <a:p>
            <a:r>
              <a:rPr lang="en-US" dirty="0" smtClean="0"/>
              <a:t>Oil-rich Niger Delta served as </a:t>
            </a:r>
            <a:r>
              <a:rPr lang="en-US" dirty="0" err="1" smtClean="0"/>
              <a:t>nidus</a:t>
            </a:r>
            <a:r>
              <a:rPr lang="en-US" dirty="0" smtClean="0"/>
              <a:t> for Colony rule and later source of strife and military rule</a:t>
            </a:r>
          </a:p>
          <a:p>
            <a:r>
              <a:rPr lang="en-US" dirty="0" smtClean="0"/>
              <a:t>Free elections first held in 1999</a:t>
            </a:r>
          </a:p>
          <a:p>
            <a:r>
              <a:rPr lang="en-US" dirty="0" smtClean="0"/>
              <a:t>Current economy: rapid growth, high inflation</a:t>
            </a:r>
          </a:p>
          <a:p>
            <a:pPr lvl="1"/>
            <a:r>
              <a:rPr lang="en-US" i="1" dirty="0"/>
              <a:t>Industry</a:t>
            </a:r>
            <a:r>
              <a:rPr lang="en-US" dirty="0"/>
              <a:t>: Crude oil, coal, tin, </a:t>
            </a:r>
            <a:r>
              <a:rPr lang="en-US" dirty="0" err="1"/>
              <a:t>columbite</a:t>
            </a:r>
            <a:r>
              <a:rPr lang="en-US" dirty="0"/>
              <a:t>, palm oil, peanuts, cotton, rubber, wood, hides and skins, textiles</a:t>
            </a:r>
          </a:p>
          <a:p>
            <a:pPr lvl="1"/>
            <a:r>
              <a:rPr lang="en-US" i="1" dirty="0"/>
              <a:t>Agriculture</a:t>
            </a:r>
            <a:r>
              <a:rPr lang="en-US" dirty="0"/>
              <a:t>: Cacao, peanuts, palm oil, corn; cattle; timber; fish</a:t>
            </a:r>
          </a:p>
          <a:p>
            <a:pPr lvl="1"/>
            <a:r>
              <a:rPr lang="en-US" i="1" dirty="0"/>
              <a:t>Exports</a:t>
            </a:r>
            <a:r>
              <a:rPr lang="en-US" dirty="0"/>
              <a:t>: Petroleum and petroleum products, cacao, </a:t>
            </a:r>
            <a:r>
              <a:rPr lang="en-US" dirty="0" smtClean="0"/>
              <a:t>rubber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705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Overview: Key Country Facts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Capital</a:t>
            </a:r>
            <a:r>
              <a:rPr lang="en-US" b="1" dirty="0"/>
              <a:t>:</a:t>
            </a:r>
            <a:r>
              <a:rPr lang="en-US" dirty="0"/>
              <a:t> Abuja; 452,000 </a:t>
            </a:r>
            <a:endParaRPr lang="en-US" dirty="0" smtClean="0"/>
          </a:p>
          <a:p>
            <a:r>
              <a:rPr lang="en-US" b="1" dirty="0" smtClean="0"/>
              <a:t>Area</a:t>
            </a:r>
            <a:r>
              <a:rPr lang="en-US" b="1" dirty="0"/>
              <a:t>:</a:t>
            </a:r>
            <a:r>
              <a:rPr lang="en-US" dirty="0"/>
              <a:t> 923,768 square kilometers (356,669 square miles) </a:t>
            </a:r>
            <a:endParaRPr lang="en-US" dirty="0" smtClean="0"/>
          </a:p>
          <a:p>
            <a:r>
              <a:rPr lang="en-US" b="1" dirty="0" smtClean="0"/>
              <a:t>Language</a:t>
            </a:r>
            <a:r>
              <a:rPr lang="en-US" b="1" dirty="0"/>
              <a:t>:</a:t>
            </a:r>
            <a:r>
              <a:rPr lang="en-US" dirty="0"/>
              <a:t> English, Hausa, Yoruba, Igbo, Fulani </a:t>
            </a:r>
            <a:endParaRPr lang="en-US" dirty="0" smtClean="0"/>
          </a:p>
          <a:p>
            <a:r>
              <a:rPr lang="en-US" b="1" dirty="0" smtClean="0"/>
              <a:t>Religion</a:t>
            </a:r>
            <a:r>
              <a:rPr lang="en-US" b="1" dirty="0"/>
              <a:t>:</a:t>
            </a:r>
            <a:r>
              <a:rPr lang="en-US" dirty="0"/>
              <a:t> Muslim, Christian, indigenous beliefs </a:t>
            </a:r>
            <a:endParaRPr lang="en-US" dirty="0" smtClean="0"/>
          </a:p>
          <a:p>
            <a:r>
              <a:rPr lang="en-US" b="1" dirty="0" smtClean="0"/>
              <a:t>Currency</a:t>
            </a:r>
            <a:r>
              <a:rPr lang="en-US" b="1" dirty="0"/>
              <a:t>:</a:t>
            </a:r>
            <a:r>
              <a:rPr lang="en-US" dirty="0"/>
              <a:t> Naira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32" y="4724400"/>
            <a:ext cx="3243568" cy="1669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72000"/>
            <a:ext cx="2909862" cy="181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705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Overview: Key Country Facts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GDP </a:t>
            </a:r>
            <a:r>
              <a:rPr lang="en-US" b="1" dirty="0"/>
              <a:t>per Capita:</a:t>
            </a:r>
            <a:r>
              <a:rPr lang="en-US" dirty="0"/>
              <a:t> U.S. $900 </a:t>
            </a:r>
            <a:r>
              <a:rPr lang="en-US" dirty="0" smtClean="0"/>
              <a:t>(26</a:t>
            </a:r>
            <a:r>
              <a:rPr lang="en-US" baseline="30000" dirty="0" smtClean="0"/>
              <a:t>th</a:t>
            </a:r>
            <a:r>
              <a:rPr lang="en-US" dirty="0" smtClean="0"/>
              <a:t> in world)</a:t>
            </a:r>
          </a:p>
          <a:p>
            <a:r>
              <a:rPr lang="en-US" b="1" dirty="0" smtClean="0"/>
              <a:t>Literacy </a:t>
            </a:r>
            <a:r>
              <a:rPr lang="en-US" b="1" dirty="0"/>
              <a:t>Percent:</a:t>
            </a:r>
            <a:r>
              <a:rPr lang="en-US" dirty="0"/>
              <a:t> </a:t>
            </a:r>
            <a:r>
              <a:rPr lang="en-US" dirty="0" smtClean="0"/>
              <a:t>68%</a:t>
            </a:r>
          </a:p>
          <a:p>
            <a:r>
              <a:rPr lang="en-US" b="1" dirty="0" smtClean="0"/>
              <a:t>Politics</a:t>
            </a:r>
            <a:r>
              <a:rPr lang="en-US" dirty="0" smtClean="0"/>
              <a:t>: 36 states &amp; 1 Federal Territory</a:t>
            </a:r>
          </a:p>
          <a:p>
            <a:r>
              <a:rPr lang="en-US" b="1" dirty="0" smtClean="0"/>
              <a:t>Trade</a:t>
            </a:r>
            <a:r>
              <a:rPr lang="en-US" dirty="0" smtClean="0"/>
              <a:t>: US is largest trading partner (40% of crude oil exports)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733800"/>
            <a:ext cx="3085349" cy="2717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267200"/>
            <a:ext cx="3860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Economic Background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650823"/>
              </p:ext>
            </p:extLst>
          </p:nvPr>
        </p:nvGraphicFramePr>
        <p:xfrm>
          <a:off x="1371601" y="1570038"/>
          <a:ext cx="6400799" cy="4222949"/>
        </p:xfrm>
        <a:graphic>
          <a:graphicData uri="http://schemas.openxmlformats.org/drawingml/2006/table">
            <a:tbl>
              <a:tblPr/>
              <a:tblGrid>
                <a:gridCol w="3200399"/>
                <a:gridCol w="3200400"/>
              </a:tblGrid>
              <a:tr h="7647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dirty="0">
                          <a:effectLst/>
                          <a:latin typeface="inherit"/>
                        </a:rPr>
                        <a:t>Gross national income per capita (PPP international $, 2012)</a:t>
                      </a: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 dirty="0">
                          <a:effectLst/>
                          <a:latin typeface="inherit"/>
                        </a:rPr>
                        <a:t>2,450</a:t>
                      </a:r>
                      <a:endParaRPr lang="en-US" sz="1500" b="0" dirty="0">
                        <a:effectLst/>
                        <a:latin typeface="inherit"/>
                      </a:endParaRP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3388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>
                          <a:effectLst/>
                          <a:latin typeface="inherit"/>
                        </a:rPr>
                        <a:t>Life expectancy at birth m/f (years, 2012)</a:t>
                      </a: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 dirty="0">
                          <a:effectLst/>
                          <a:latin typeface="inherit"/>
                        </a:rPr>
                        <a:t>53/55</a:t>
                      </a:r>
                      <a:endParaRPr lang="en-US" sz="1500" b="0" dirty="0">
                        <a:effectLst/>
                        <a:latin typeface="inherit"/>
                      </a:endParaRP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647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dirty="0">
                          <a:effectLst/>
                          <a:latin typeface="inherit"/>
                        </a:rPr>
                        <a:t>Probability of dying under five (per 1 000 live births, 2012)</a:t>
                      </a: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>
                          <a:effectLst/>
                          <a:latin typeface="inherit"/>
                        </a:rPr>
                        <a:t>124</a:t>
                      </a:r>
                      <a:endParaRPr lang="en-US" sz="1500" b="0">
                        <a:effectLst/>
                        <a:latin typeface="inherit"/>
                      </a:endParaRP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647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>
                          <a:effectLst/>
                          <a:latin typeface="inherit"/>
                        </a:rPr>
                        <a:t>Probability of dying between 15 and 60 years m/f (per 1 000 population, 2012)</a:t>
                      </a: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>
                          <a:effectLst/>
                          <a:latin typeface="inherit"/>
                        </a:rPr>
                        <a:t>371/346</a:t>
                      </a:r>
                      <a:endParaRPr lang="en-US" sz="1500" b="0">
                        <a:effectLst/>
                        <a:latin typeface="inherit"/>
                      </a:endParaRP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3388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dirty="0">
                          <a:effectLst/>
                          <a:latin typeface="inherit"/>
                        </a:rPr>
                        <a:t>Total expenditure on health per capita (Intl $, 2012)</a:t>
                      </a: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 dirty="0">
                          <a:effectLst/>
                          <a:latin typeface="inherit"/>
                        </a:rPr>
                        <a:t>161</a:t>
                      </a:r>
                      <a:endParaRPr lang="en-US" sz="1500" b="0" dirty="0">
                        <a:effectLst/>
                        <a:latin typeface="inherit"/>
                      </a:endParaRP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3388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>
                          <a:effectLst/>
                          <a:latin typeface="inherit"/>
                        </a:rPr>
                        <a:t>Total expenditure on health as % of GDP (2012)</a:t>
                      </a: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>
                          <a:effectLst/>
                          <a:latin typeface="inherit"/>
                        </a:rPr>
                        <a:t>6.1</a:t>
                      </a:r>
                      <a:endParaRPr lang="en-US" sz="1500" b="0">
                        <a:effectLst/>
                        <a:latin typeface="inherit"/>
                      </a:endParaRPr>
                    </a:p>
                  </a:txBody>
                  <a:tcPr marL="40081" marR="40081" marT="24049" marB="48097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7062"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en-US" sz="1500" b="0" dirty="0" smtClean="0">
                          <a:solidFill>
                            <a:srgbClr val="999999"/>
                          </a:solidFill>
                          <a:effectLst/>
                          <a:latin typeface="inherit"/>
                        </a:rPr>
                        <a:t>Latest data available from the </a:t>
                      </a:r>
                      <a:r>
                        <a:rPr lang="en-US" sz="1500" b="0" u="none" strike="noStrike" dirty="0" smtClean="0">
                          <a:solidFill>
                            <a:srgbClr val="723475"/>
                          </a:solidFill>
                          <a:effectLst/>
                          <a:latin typeface="inherit"/>
                          <a:hlinkClick r:id="rId2"/>
                        </a:rPr>
                        <a:t>Global Health Observatory</a:t>
                      </a:r>
                      <a:endParaRPr lang="en-US" sz="1500" b="0" dirty="0">
                        <a:solidFill>
                          <a:srgbClr val="999999"/>
                        </a:solidFill>
                        <a:effectLst/>
                        <a:latin typeface="inherit"/>
                      </a:endParaRPr>
                    </a:p>
                  </a:txBody>
                  <a:tcPr marL="76956" marR="76956" marT="72146" marB="24049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6324600"/>
            <a:ext cx="3672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</a:t>
            </a:r>
            <a:r>
              <a:rPr lang="en-US" sz="1400" dirty="0" err="1" smtClean="0"/>
              <a:t>www.who.int</a:t>
            </a:r>
            <a:r>
              <a:rPr lang="en-US" sz="1400" dirty="0" smtClean="0"/>
              <a:t>/countries/</a:t>
            </a:r>
            <a:r>
              <a:rPr lang="en-US" sz="1400" dirty="0" err="1" smtClean="0"/>
              <a:t>nga</a:t>
            </a:r>
            <a:r>
              <a:rPr lang="en-US" sz="1400" dirty="0" smtClean="0"/>
              <a:t>/en/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geria Popu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8826500" cy="420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008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</a:t>
            </a:r>
            <a:r>
              <a:rPr lang="en-US" sz="1400" dirty="0" err="1" smtClean="0"/>
              <a:t>www.tradingeconomics.com</a:t>
            </a:r>
            <a:r>
              <a:rPr lang="en-US" sz="1400" dirty="0" smtClean="0"/>
              <a:t>/</a:t>
            </a:r>
            <a:r>
              <a:rPr lang="en-US" sz="1400" dirty="0" err="1" smtClean="0"/>
              <a:t>nigeria</a:t>
            </a:r>
            <a:r>
              <a:rPr lang="en-US" sz="1400" dirty="0" smtClean="0"/>
              <a:t>/population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2012 Population</a:t>
            </a:r>
            <a:r>
              <a:rPr lang="en-US" sz="3200" dirty="0" smtClean="0"/>
              <a:t>: 166.2 Million </a:t>
            </a:r>
          </a:p>
          <a:p>
            <a:r>
              <a:rPr lang="en-US" sz="3200" i="1" dirty="0" smtClean="0"/>
              <a:t>Current Estimated Population</a:t>
            </a:r>
            <a:r>
              <a:rPr lang="en-US" sz="3200" dirty="0" smtClean="0"/>
              <a:t>: 178.6 Million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002_lagos_nige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Population Trends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425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47" y="32084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Population Pyramid 2014  </a:t>
            </a:r>
            <a:endParaRPr lang="en-US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4941"/>
            <a:ext cx="6634013" cy="462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3978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en-US" sz="1400" dirty="0" smtClean="0"/>
              <a:t>: http://econ398.academic.wlu.edu/2014/02/nigerian-fertility-rate-and-issues/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9978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Young Age Structure </a:t>
            </a:r>
          </a:p>
          <a:p>
            <a:pPr algn="ctr"/>
            <a:r>
              <a:rPr lang="en-US" sz="2400" u="sng" dirty="0" smtClean="0"/>
              <a:t>Median Age</a:t>
            </a:r>
            <a:r>
              <a:rPr lang="en-US" sz="2400" dirty="0" smtClean="0"/>
              <a:t>: 19 years old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D4E-8CB6-4F42-9D0A-673B3D28967D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002_lagos_niger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0023" cy="9041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914400"/>
            <a:ext cx="9144000" cy="2348"/>
          </a:xfrm>
          <a:prstGeom prst="line">
            <a:avLst/>
          </a:prstGeom>
          <a:ln w="57150" cmpd="sng">
            <a:solidFill>
              <a:srgbClr val="2880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1886</Words>
  <Application>Microsoft Office PowerPoint</Application>
  <PresentationFormat>On-screen Show (4:3)</PresentationFormat>
  <Paragraphs>483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Nigeria’s Polio Immunization Program</vt:lpstr>
      <vt:lpstr>Nigeria: Geography &amp; Landforms</vt:lpstr>
      <vt:lpstr>Nigeria: Geography &amp; Landforms</vt:lpstr>
      <vt:lpstr>Background</vt:lpstr>
      <vt:lpstr>Overview: Key Country Facts</vt:lpstr>
      <vt:lpstr>Overview: Key Country Facts</vt:lpstr>
      <vt:lpstr>Economic Background</vt:lpstr>
      <vt:lpstr>Population Trends</vt:lpstr>
      <vt:lpstr>Population Pyramid 2014  </vt:lpstr>
      <vt:lpstr>PowerPoint Presentation</vt:lpstr>
      <vt:lpstr>Crude Birth Rate (per 1,000 people)</vt:lpstr>
      <vt:lpstr>Comparing Crude Birth Rates: US, China, &amp; Nigeria</vt:lpstr>
      <vt:lpstr>PowerPoint Presentation</vt:lpstr>
      <vt:lpstr>PowerPoint Presentation</vt:lpstr>
      <vt:lpstr>Rapid Growth!</vt:lpstr>
      <vt:lpstr>PowerPoint Presentation</vt:lpstr>
      <vt:lpstr>PowerPoint Presentation</vt:lpstr>
      <vt:lpstr>PowerPoint Presentation</vt:lpstr>
      <vt:lpstr>Projected Population Pyramid 2025</vt:lpstr>
      <vt:lpstr>Summary: Trends  </vt:lpstr>
      <vt:lpstr>Polio: A Morbid Disease</vt:lpstr>
      <vt:lpstr>Polio: A Morbid Disease</vt:lpstr>
      <vt:lpstr>Polio: Case Breakdown</vt:lpstr>
      <vt:lpstr>Polio: A Morbid Disease</vt:lpstr>
      <vt:lpstr>Polio Vaccination Rates</vt:lpstr>
      <vt:lpstr>Polio: A Morbid Disease</vt:lpstr>
      <vt:lpstr>Polio: A Morbid Disease</vt:lpstr>
      <vt:lpstr>Polio: A Morbid Disease</vt:lpstr>
      <vt:lpstr>Polio: A Morbid Disease</vt:lpstr>
      <vt:lpstr>Polio: A Morbid Disease</vt:lpstr>
      <vt:lpstr>Summary &amp; Conclusions</vt:lpstr>
      <vt:lpstr>Thank You</vt:lpstr>
      <vt:lpstr>Appendix i: References</vt:lpstr>
      <vt:lpstr>Appendix ii: Cost Computation Table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Anna</cp:lastModifiedBy>
  <cp:revision>106</cp:revision>
  <cp:lastPrinted>2014-08-04T23:49:54Z</cp:lastPrinted>
  <dcterms:created xsi:type="dcterms:W3CDTF">2014-07-20T00:52:18Z</dcterms:created>
  <dcterms:modified xsi:type="dcterms:W3CDTF">2014-10-22T18:28:00Z</dcterms:modified>
</cp:coreProperties>
</file>