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8" r:id="rId8"/>
    <p:sldId id="262" r:id="rId9"/>
    <p:sldId id="264" r:id="rId10"/>
    <p:sldId id="265" r:id="rId11"/>
    <p:sldId id="261" r:id="rId12"/>
    <p:sldId id="271" r:id="rId13"/>
    <p:sldId id="263" r:id="rId14"/>
    <p:sldId id="269" r:id="rId15"/>
    <p:sldId id="272" r:id="rId16"/>
    <p:sldId id="273" r:id="rId17"/>
  </p:sldIdLst>
  <p:sldSz cx="9144000" cy="6858000" type="screen4x3"/>
  <p:notesSz cx="6954838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66FF"/>
    <a:srgbClr val="3333CC"/>
    <a:srgbClr val="009900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13" autoAdjust="0"/>
    <p:restoredTop sz="91104" autoAdjust="0"/>
  </p:normalViewPr>
  <p:slideViewPr>
    <p:cSldViewPr>
      <p:cViewPr>
        <p:scale>
          <a:sx n="75" d="100"/>
          <a:sy n="75" d="100"/>
        </p:scale>
        <p:origin x="-1002" y="-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A2024-38DF-4FF6-82E8-328B73F784BC}" type="datetimeFigureOut">
              <a:rPr lang="en-US"/>
              <a:pPr>
                <a:defRPr/>
              </a:pPr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0586E-20F7-4950-9506-CE9F2E7A2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ACECA-9F4B-41F8-A216-B19AFF4D0B50}" type="datetimeFigureOut">
              <a:rPr lang="en-US"/>
              <a:pPr>
                <a:defRPr/>
              </a:pPr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16E7E-E7BA-4787-8B6B-F66DFE7A3B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91698-9A34-4E51-B624-F8D381D8B56A}" type="datetimeFigureOut">
              <a:rPr lang="en-US"/>
              <a:pPr>
                <a:defRPr/>
              </a:pPr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6C092-70DE-47EB-ABDD-9B1D871A226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24F854-611E-4202-A112-0C574D6F88EF}" type="datetimeFigureOut">
              <a:rPr lang="en-US"/>
              <a:pPr>
                <a:defRPr/>
              </a:pPr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C1C9A-DA52-443B-8019-BF144FFED6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C439DE-E143-4A36-AD5E-A28322186ACD}" type="datetimeFigureOut">
              <a:rPr lang="en-US"/>
              <a:pPr>
                <a:defRPr/>
              </a:pPr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A9E101-8E48-4BF8-9ACE-20756B38C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603CD1-ED02-40DA-8CFA-0FD5C22F2AA9}" type="datetimeFigureOut">
              <a:rPr lang="en-US"/>
              <a:pPr>
                <a:defRPr/>
              </a:pPr>
              <a:t>6/4/2012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2837F-DB21-47D7-AEC3-92E1D2DEBE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56802D-0236-49BB-9C23-0AB8072CBCBC}" type="datetimeFigureOut">
              <a:rPr lang="en-US"/>
              <a:pPr>
                <a:defRPr/>
              </a:pPr>
              <a:t>6/4/2012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DF74C-890D-4EFB-A07D-AC26960E14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72007-DAA5-4AF0-8119-4F08E81D02AC}" type="datetimeFigureOut">
              <a:rPr lang="en-US"/>
              <a:pPr>
                <a:defRPr/>
              </a:pPr>
              <a:t>6/4/2012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C5083-D883-4CDD-8D92-8D21B7C9C1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DDD3D7-DA04-4D98-828E-B72E1E78A645}" type="datetimeFigureOut">
              <a:rPr lang="en-US"/>
              <a:pPr>
                <a:defRPr/>
              </a:pPr>
              <a:t>6/4/2012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FD33B-CDD3-4065-A2E3-AC318EA5E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9741-FCC1-4313-BAEC-ABEE0517CE6B}" type="datetimeFigureOut">
              <a:rPr lang="en-US"/>
              <a:pPr>
                <a:defRPr/>
              </a:pPr>
              <a:t>6/4/2012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AABBB7-9DD4-4E9F-AC55-E0F6E9D45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1E111-0327-4E31-A1FC-309E764A5336}" type="datetimeFigureOut">
              <a:rPr lang="en-US"/>
              <a:pPr>
                <a:defRPr/>
              </a:pPr>
              <a:t>6/4/2012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6AD1F-117E-47F9-87D4-0A06345E4D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0E7AEC-746E-4BA9-85A7-7DD08F25808D}" type="datetimeFigureOut">
              <a:rPr lang="en-US"/>
              <a:pPr>
                <a:defRPr/>
              </a:pPr>
              <a:t>6/4/2012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0CBCF5D-3EFF-4379-B38F-B6A4FEFC47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>
          <a:xfrm>
            <a:off x="228600" y="2743200"/>
            <a:ext cx="8686800" cy="2000250"/>
          </a:xfrm>
        </p:spPr>
        <p:txBody>
          <a:bodyPr/>
          <a:lstStyle/>
          <a:p>
            <a:pPr eaLnBrk="1" hangingPunct="1"/>
            <a:r>
              <a:rPr lang="en-US" sz="3600" smtClean="0">
                <a:latin typeface="Times New Roman" pitchFamily="18" charset="0"/>
                <a:cs typeface="Times New Roman" pitchFamily="18" charset="0"/>
              </a:rPr>
              <a:t>Increasing Fruit and Vegetable Intake Among School-Age Children Through the Use of Taste Testing and Role-Playing Games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mtClean="0">
                <a:latin typeface="Times New Roman" pitchFamily="18" charset="0"/>
                <a:cs typeface="Times New Roman" pitchFamily="18" charset="0"/>
              </a:rPr>
            </a:br>
            <a:endParaRPr lang="en-US" smtClean="0">
              <a:latin typeface="Times New Roman" pitchFamily="18" charset="0"/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1371600" y="4648200"/>
            <a:ext cx="6400800" cy="1752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rgbClr val="898989"/>
                </a:solidFill>
                <a:latin typeface="Times New Roman" pitchFamily="18" charset="0"/>
              </a:rPr>
              <a:t> </a:t>
            </a:r>
            <a:r>
              <a:rPr lang="en-US" sz="2400" smtClean="0">
                <a:solidFill>
                  <a:schemeClr val="tx1"/>
                </a:solidFill>
                <a:latin typeface="Times New Roman" pitchFamily="18" charset="0"/>
              </a:rPr>
              <a:t>Emily Rice, Dietetic Intern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chemeClr val="tx1"/>
                </a:solidFill>
                <a:latin typeface="Times New Roman" pitchFamily="18" charset="0"/>
              </a:rPr>
              <a:t>Anna Bondy, Dietetic Intern</a:t>
            </a:r>
          </a:p>
          <a:p>
            <a:pPr eaLnBrk="1" hangingPunct="1">
              <a:lnSpc>
                <a:spcPct val="80000"/>
              </a:lnSpc>
            </a:pPr>
            <a:endParaRPr lang="en-US" sz="2400" smtClean="0">
              <a:solidFill>
                <a:schemeClr val="tx1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University of Maryland Medical Center </a:t>
            </a:r>
          </a:p>
          <a:p>
            <a:pPr eaLnBrk="1" hangingPunct="1">
              <a:lnSpc>
                <a:spcPct val="80000"/>
              </a:lnSpc>
            </a:pPr>
            <a:r>
              <a:rPr lang="en-US" sz="240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Food Supplement Nutrition Education (FSNE)</a:t>
            </a:r>
            <a:r>
              <a:rPr lang="en-US" sz="2400" smtClean="0">
                <a:solidFill>
                  <a:schemeClr val="tx1"/>
                </a:solidFill>
              </a:rPr>
              <a:t/>
            </a:r>
            <a:br>
              <a:rPr lang="en-US" sz="2400" smtClean="0">
                <a:solidFill>
                  <a:schemeClr val="tx1"/>
                </a:solidFill>
              </a:rPr>
            </a:br>
            <a:endParaRPr lang="en-US" sz="2400" smtClean="0">
              <a:solidFill>
                <a:schemeClr val="tx1"/>
              </a:solidFill>
            </a:endParaRPr>
          </a:p>
        </p:txBody>
      </p:sp>
      <p:sp>
        <p:nvSpPr>
          <p:cNvPr id="13315" name="Rectangle 5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76200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3316" name="Picture 9" descr="ummc-pm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381000"/>
            <a:ext cx="7900988" cy="208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906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Evaluation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382000" cy="54864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There is currently no evaluation for this program 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A questionnaire could be used to gauge attitudes towards produce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A worksheet could be given to the children before and after the program to assess whether tasting the produce changed preferences</a:t>
            </a:r>
          </a:p>
          <a:p>
            <a:pPr eaLnBrk="1" hangingPunct="1">
              <a:buFont typeface="Wingdings" pitchFamily="2" charset="2"/>
              <a:buNone/>
            </a:pPr>
            <a:endParaRPr lang="en-US" sz="2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In the future, obtaining this information would be beneficial in understanding the impact this program has on reducing food neophobia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en-US" sz="2600" smtClean="0"/>
          </a:p>
          <a:p>
            <a:pPr eaLnBrk="1" hangingPunct="1">
              <a:buFont typeface="Arial" charset="0"/>
              <a:buNone/>
            </a:pPr>
            <a:endParaRPr lang="en-US" sz="2600" smtClean="0"/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76200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Our Experience</a:t>
            </a:r>
          </a:p>
        </p:txBody>
      </p:sp>
      <p:sp>
        <p:nvSpPr>
          <p:cNvPr id="24578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3820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Both the story and the game focused on creating a positive environment and building excitement over trying new fruits and vegetables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Students encouraged each other to try their favorite foods and asked for more vegetables when they saw their peers receiving more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In order to encourage the children to try all the foods on their plate: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All the adults sat with the children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The adults discussed fruits and vegetables they enjoy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Verbal reinforcement was given to encourage intake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Children were offered more of the foods they did enjoy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We discussed eating these foods at home</a:t>
            </a:r>
          </a:p>
          <a:p>
            <a:pPr eaLnBrk="1" hangingPunct="1">
              <a:lnSpc>
                <a:spcPct val="80000"/>
              </a:lnSpc>
            </a:pPr>
            <a:endParaRPr lang="en-US" sz="2600" smtClean="0"/>
          </a:p>
        </p:txBody>
      </p:sp>
      <p:sp>
        <p:nvSpPr>
          <p:cNvPr id="24579" name="Rectangle 4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76200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ext Placeholder 3"/>
          <p:cNvSpPr>
            <a:spLocks noGrp="1"/>
          </p:cNvSpPr>
          <p:nvPr>
            <p:ph type="body" sz="half" idx="2"/>
          </p:nvPr>
        </p:nvSpPr>
        <p:spPr>
          <a:xfrm>
            <a:off x="6477000" y="685800"/>
            <a:ext cx="2057400" cy="804863"/>
          </a:xfrm>
        </p:spPr>
        <p:txBody>
          <a:bodyPr/>
          <a:lstStyle/>
          <a:p>
            <a:pPr eaLnBrk="1" hangingPunct="1"/>
            <a:r>
              <a:rPr lang="en-US" sz="1800" smtClean="0">
                <a:latin typeface="Times New Roman" pitchFamily="18" charset="0"/>
                <a:cs typeface="Arial" charset="0"/>
              </a:rPr>
              <a:t>Figure 4: Sample evaluation </a:t>
            </a:r>
          </a:p>
          <a:p>
            <a:pPr eaLnBrk="1" hangingPunct="1"/>
            <a:endParaRPr lang="en-US" smtClean="0">
              <a:latin typeface="Times New Roman" pitchFamily="18" charset="0"/>
            </a:endParaRP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457200"/>
            <a:ext cx="5899150" cy="5943600"/>
          </a:xfrm>
          <a:prstGeom prst="rect">
            <a:avLst/>
          </a:prstGeom>
          <a:noFill/>
          <a:ln w="6350">
            <a:solidFill>
              <a:schemeClr val="tx1"/>
            </a:solidFill>
            <a:miter lim="800000"/>
            <a:headEnd/>
            <a:tailEnd/>
          </a:ln>
        </p:spPr>
      </p:pic>
      <p:sp>
        <p:nvSpPr>
          <p:cNvPr id="25603" name="TextBox 4"/>
          <p:cNvSpPr txBox="1">
            <a:spLocks noChangeArrowheads="1"/>
          </p:cNvSpPr>
          <p:nvPr/>
        </p:nvSpPr>
        <p:spPr bwMode="auto">
          <a:xfrm>
            <a:off x="6400800" y="1295400"/>
            <a:ext cx="2362200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None/>
            </a:pPr>
            <a:endParaRPr lang="en-US" sz="2600">
              <a:latin typeface="Times New Roman" pitchFamily="18" charset="0"/>
            </a:endParaRPr>
          </a:p>
          <a:p>
            <a:r>
              <a:rPr lang="en-US" sz="2600">
                <a:latin typeface="Times New Roman" pitchFamily="18" charset="0"/>
              </a:rPr>
              <a:t>Changes in responses can be used to gauge whether children are more accepting of the produce</a:t>
            </a:r>
          </a:p>
        </p:txBody>
      </p:sp>
      <p:sp>
        <p:nvSpPr>
          <p:cNvPr id="25604" name="Rectangle 5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76200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Conclusion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This program incorporates exposure and adult/peer role modeling to decrease food neophobia and increase fruit and vegetable acceptability and consumption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US" sz="2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The use of positive atmosphere and reinforcement during food exposure increases the likelihood that children will participate and view the experience favorably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sz="2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This decreases the neophobic response and increases the likelihood that children will continue to try and accept new produce</a:t>
            </a:r>
          </a:p>
        </p:txBody>
      </p:sp>
      <p:sp>
        <p:nvSpPr>
          <p:cNvPr id="26627" name="Rectangle 4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76200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References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1400" smtClean="0">
                <a:latin typeface="Times New Roman" pitchFamily="18" charset="0"/>
              </a:rPr>
              <a:t>1)   Irigoyen  M, Glassman M, Chen S, Findley S. Early Onset of Overweight and Obesity among Low-Income 1-to 5-Year Olds in New York City. </a:t>
            </a:r>
            <a:r>
              <a:rPr lang="en-US" sz="1400" i="1" smtClean="0">
                <a:latin typeface="Times New Roman" pitchFamily="18" charset="0"/>
              </a:rPr>
              <a:t>Journal of Urban Health</a:t>
            </a:r>
            <a:r>
              <a:rPr lang="en-US" sz="1400" smtClean="0">
                <a:latin typeface="Times New Roman" pitchFamily="18" charset="0"/>
              </a:rPr>
              <a:t>. 2008; 85 (4): 545-554.</a:t>
            </a:r>
          </a:p>
          <a:p>
            <a:pPr>
              <a:buFont typeface="Arial" charset="0"/>
              <a:buNone/>
            </a:pPr>
            <a:r>
              <a:rPr lang="en-US" sz="1400" smtClean="0">
                <a:latin typeface="Times New Roman" pitchFamily="18" charset="0"/>
              </a:rPr>
              <a:t>2)   Bai Y, Feldman C, Wunderlich S, Aletras S. Process Evaluation of the Fresh Fruit and Vegetable Program Implementation in a New Jersey Elementary School. </a:t>
            </a:r>
            <a:r>
              <a:rPr lang="en-US" sz="1400" i="1" smtClean="0">
                <a:latin typeface="Times New Roman" pitchFamily="18" charset="0"/>
              </a:rPr>
              <a:t>School nutrition association</a:t>
            </a:r>
            <a:r>
              <a:rPr lang="en-US" sz="1400" smtClean="0">
                <a:latin typeface="Times New Roman" pitchFamily="18" charset="0"/>
              </a:rPr>
              <a:t>. 2011; 35 (2).</a:t>
            </a:r>
          </a:p>
          <a:p>
            <a:pPr>
              <a:buFont typeface="Arial" charset="0"/>
              <a:buNone/>
            </a:pPr>
            <a:r>
              <a:rPr lang="en-US" sz="1400" smtClean="0">
                <a:latin typeface="Times New Roman" pitchFamily="18" charset="0"/>
              </a:rPr>
              <a:t>3)   Dennison B,  Rockwell H, Baker S. Fruit and Vegetable Intake in Young Children. </a:t>
            </a:r>
            <a:r>
              <a:rPr lang="en-US" sz="1400" i="1" smtClean="0">
                <a:latin typeface="Times New Roman" pitchFamily="18" charset="0"/>
              </a:rPr>
              <a:t>Journal of the American College of Nutrition</a:t>
            </a:r>
            <a:r>
              <a:rPr lang="en-US" sz="1400" smtClean="0">
                <a:latin typeface="Times New Roman" pitchFamily="18" charset="0"/>
              </a:rPr>
              <a:t>. 1998; 17 (4): 371-378</a:t>
            </a:r>
          </a:p>
          <a:p>
            <a:pPr>
              <a:buFont typeface="Arial" charset="0"/>
              <a:buNone/>
            </a:pPr>
            <a:r>
              <a:rPr lang="en-US" sz="1400" smtClean="0">
                <a:latin typeface="Times New Roman" pitchFamily="18" charset="0"/>
              </a:rPr>
              <a:t>4)   Perry C, Bishop D, Taylor G, Davis M, Story M, Gray C, Bishop C, Warren Mays R, Lytle L, Harnack L. A Randomized School Trial of Environmental Strategies to Encourage Fruit and Vegetable Consumption among Children.  </a:t>
            </a:r>
            <a:r>
              <a:rPr lang="en-US" sz="1400" i="1" smtClean="0">
                <a:latin typeface="Times New Roman" pitchFamily="18" charset="0"/>
              </a:rPr>
              <a:t>Health Education &amp; Behavior</a:t>
            </a:r>
            <a:r>
              <a:rPr lang="en-US" sz="1400" smtClean="0">
                <a:latin typeface="Times New Roman" pitchFamily="18" charset="0"/>
              </a:rPr>
              <a:t>. 2004; 31(1): 65-76. </a:t>
            </a:r>
          </a:p>
          <a:p>
            <a:pPr>
              <a:buFont typeface="Arial" charset="0"/>
              <a:buNone/>
            </a:pPr>
            <a:r>
              <a:rPr lang="en-US" sz="1400" smtClean="0">
                <a:latin typeface="Times New Roman" pitchFamily="18" charset="0"/>
              </a:rPr>
              <a:t>5)   Benton D. Role of parents in the determination of the food preferences of children and the development of obesity. </a:t>
            </a:r>
            <a:r>
              <a:rPr lang="en-US" sz="1400" i="1" smtClean="0">
                <a:latin typeface="Times New Roman" pitchFamily="18" charset="0"/>
              </a:rPr>
              <a:t>International Journal of Obesity</a:t>
            </a:r>
            <a:r>
              <a:rPr lang="en-US" sz="1400" smtClean="0">
                <a:latin typeface="Times New Roman" pitchFamily="18" charset="0"/>
              </a:rPr>
              <a:t>. 2004; 28: 858-869.</a:t>
            </a:r>
          </a:p>
          <a:p>
            <a:pPr>
              <a:buFont typeface="Arial" charset="0"/>
              <a:buNone/>
            </a:pPr>
            <a:r>
              <a:rPr lang="en-US" sz="1400" smtClean="0">
                <a:latin typeface="Times New Roman" pitchFamily="18" charset="0"/>
              </a:rPr>
              <a:t>6)  Harper L, Sanders K. The Effect of Adults’ eating on young children’s acceptance of unfamiliar foods. </a:t>
            </a:r>
            <a:r>
              <a:rPr lang="en-US" sz="1400" i="1" smtClean="0">
                <a:latin typeface="Times New Roman" pitchFamily="18" charset="0"/>
              </a:rPr>
              <a:t>Journal of Experimental Child Psychology</a:t>
            </a:r>
            <a:r>
              <a:rPr lang="en-US" sz="1400" smtClean="0">
                <a:latin typeface="Times New Roman" pitchFamily="18" charset="0"/>
              </a:rPr>
              <a:t>. 1975; 20 (2): 206-214</a:t>
            </a:r>
          </a:p>
          <a:p>
            <a:pPr>
              <a:buFont typeface="Arial" charset="0"/>
              <a:buNone/>
            </a:pPr>
            <a:r>
              <a:rPr lang="en-US" sz="1400" smtClean="0">
                <a:latin typeface="Times New Roman" pitchFamily="18" charset="0"/>
              </a:rPr>
              <a:t>7)  Birch L. Preschool Children’s Food Preferences and Consumption Patterns. </a:t>
            </a:r>
            <a:r>
              <a:rPr lang="en-US" sz="1400" i="1" smtClean="0">
                <a:latin typeface="Times New Roman" pitchFamily="18" charset="0"/>
              </a:rPr>
              <a:t>Journal of Nutrition Education</a:t>
            </a:r>
            <a:r>
              <a:rPr lang="en-US" sz="1400" smtClean="0">
                <a:latin typeface="Times New Roman" pitchFamily="18" charset="0"/>
              </a:rPr>
              <a:t>. 1979; 11(4): 189-192.</a:t>
            </a:r>
          </a:p>
          <a:p>
            <a:pPr>
              <a:buFont typeface="Arial" charset="0"/>
              <a:buNone/>
            </a:pPr>
            <a:r>
              <a:rPr lang="en-US" sz="1400" smtClean="0">
                <a:latin typeface="Times New Roman" pitchFamily="18" charset="0"/>
              </a:rPr>
              <a:t>8)   Wardle J., Herrera M-L., Cooke L., Gibson E. Modifying children’s food preferences: the effects of exposure and reward on acceptance of an unfamiliar vegetable. </a:t>
            </a:r>
            <a:r>
              <a:rPr lang="en-US" sz="1400" i="1" smtClean="0">
                <a:latin typeface="Times New Roman" pitchFamily="18" charset="0"/>
              </a:rPr>
              <a:t>European Journal of Clinical Nutrition</a:t>
            </a:r>
            <a:r>
              <a:rPr lang="en-US" sz="1400" smtClean="0">
                <a:latin typeface="Times New Roman" pitchFamily="18" charset="0"/>
              </a:rPr>
              <a:t>. 2003; 57: 341-348. </a:t>
            </a:r>
            <a:endParaRPr lang="en-US" sz="9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Rectangle 4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76200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7652" name="Picture 5" descr="MC900047841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304800"/>
            <a:ext cx="1347788" cy="162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Funding Disclosure</a:t>
            </a:r>
          </a:p>
        </p:txBody>
      </p:sp>
      <p:sp>
        <p:nvSpPr>
          <p:cNvPr id="2867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z="2600" smtClean="0">
                <a:latin typeface="Times New Roman" pitchFamily="18" charset="0"/>
              </a:rPr>
              <a:t>	Funding for the SNAP-Ed program is provided by USDA in cooperation with the Maryland Department of Human Resources and the University of Maryland Extension</a:t>
            </a:r>
          </a:p>
          <a:p>
            <a:pPr eaLnBrk="1" hangingPunct="1">
              <a:buFont typeface="Arial" charset="0"/>
              <a:buNone/>
            </a:pPr>
            <a:endParaRPr lang="en-US" sz="2600" smtClean="0">
              <a:latin typeface="Times New Roman" pitchFamily="18" charset="0"/>
            </a:endParaRPr>
          </a:p>
          <a:p>
            <a:pPr eaLnBrk="1" hangingPunct="1">
              <a:buFont typeface="Arial" charset="0"/>
              <a:buNone/>
            </a:pPr>
            <a:endParaRPr lang="en-US" sz="2600" smtClean="0">
              <a:latin typeface="Times New Roman" pitchFamily="18" charset="0"/>
            </a:endParaRPr>
          </a:p>
        </p:txBody>
      </p:sp>
      <p:sp>
        <p:nvSpPr>
          <p:cNvPr id="28675" name="Rectangle 4"/>
          <p:cNvSpPr>
            <a:spLocks noChangeArrowheads="1"/>
          </p:cNvSpPr>
          <p:nvPr/>
        </p:nvSpPr>
        <p:spPr bwMode="auto">
          <a:xfrm>
            <a:off x="228600" y="228600"/>
            <a:ext cx="8686800" cy="3124200"/>
          </a:xfrm>
          <a:prstGeom prst="rect">
            <a:avLst/>
          </a:prstGeom>
          <a:noFill/>
          <a:ln w="76200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8676" name="Picture 5" descr="MC900250839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381000"/>
            <a:ext cx="17526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</a:rPr>
              <a:t>Contact Information</a:t>
            </a:r>
          </a:p>
        </p:txBody>
      </p:sp>
      <p:sp>
        <p:nvSpPr>
          <p:cNvPr id="29698" name="Rectangle 3"/>
          <p:cNvSpPr>
            <a:spLocks noGrp="1"/>
          </p:cNvSpPr>
          <p:nvPr>
            <p:ph type="body" idx="1"/>
          </p:nvPr>
        </p:nvSpPr>
        <p:spPr>
          <a:xfrm>
            <a:off x="914400" y="1295400"/>
            <a:ext cx="8229600" cy="4525963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600" smtClean="0">
                <a:latin typeface="Times New Roman" pitchFamily="18" charset="0"/>
              </a:rPr>
              <a:t>Emily Rice: erice@umm.edu</a:t>
            </a:r>
          </a:p>
          <a:p>
            <a:pPr>
              <a:buFont typeface="Arial" charset="0"/>
              <a:buNone/>
            </a:pPr>
            <a:r>
              <a:rPr lang="en-US" sz="2600" smtClean="0">
                <a:latin typeface="Times New Roman" pitchFamily="18" charset="0"/>
              </a:rPr>
              <a:t>Anna Bondy: abondy@umm.edu</a:t>
            </a:r>
          </a:p>
        </p:txBody>
      </p:sp>
      <p:sp>
        <p:nvSpPr>
          <p:cNvPr id="29699" name="Rectangle 4"/>
          <p:cNvSpPr>
            <a:spLocks noChangeArrowheads="1"/>
          </p:cNvSpPr>
          <p:nvPr/>
        </p:nvSpPr>
        <p:spPr bwMode="auto">
          <a:xfrm>
            <a:off x="228600" y="228600"/>
            <a:ext cx="8686800" cy="2438400"/>
          </a:xfrm>
          <a:prstGeom prst="rect">
            <a:avLst/>
          </a:prstGeom>
          <a:noFill/>
          <a:ln w="76200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9700" name="Picture 6" descr="MC900331257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91200" y="1219200"/>
            <a:ext cx="1295400" cy="1277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Objectives</a:t>
            </a:r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5562600" cy="4983163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</a:rPr>
              <a:t>To decrease food neophobia in children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600" smtClean="0">
              <a:latin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</a:rPr>
              <a:t>To increase the consumption of fruits and vegetables among children</a:t>
            </a:r>
          </a:p>
        </p:txBody>
      </p:sp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228600" y="228600"/>
            <a:ext cx="8686800" cy="3276600"/>
          </a:xfrm>
          <a:prstGeom prst="rect">
            <a:avLst/>
          </a:prstGeom>
          <a:noFill/>
          <a:ln w="76200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15364" name="Picture 7" descr="MC900441781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8400" y="838200"/>
            <a:ext cx="22098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</a:rPr>
              <a:t>Background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382000" cy="59436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</a:rPr>
              <a:t>An estimated 17% of children and adolescents ages 2 to 19 are at or above the 95th percentile for BMI and 31.7% are at or above the 85th percentile </a:t>
            </a:r>
            <a:r>
              <a:rPr lang="en-US" sz="2600" baseline="30000" smtClean="0">
                <a:latin typeface="Times New Roman" pitchFamily="18" charset="0"/>
              </a:rPr>
              <a:t>(1)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§"/>
            </a:pPr>
            <a:endParaRPr lang="en-US" sz="2600" baseline="30000" smtClean="0">
              <a:latin typeface="Times New Roman" pitchFamily="18" charset="0"/>
            </a:endParaRPr>
          </a:p>
          <a:p>
            <a:pPr eaLnBrk="1" hangingPunct="1"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</a:rPr>
              <a:t>For children 6 to 11 years old 74.1%-83.8% are not meeting fruit and vegetable intake recommendations </a:t>
            </a:r>
            <a:r>
              <a:rPr lang="en-US" sz="2600" baseline="30000" smtClean="0">
                <a:latin typeface="Times New Roman" pitchFamily="18" charset="0"/>
              </a:rPr>
              <a:t>(2)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§"/>
            </a:pPr>
            <a:endParaRPr lang="en-US" sz="2600" baseline="30000" smtClean="0">
              <a:latin typeface="Times New Roman" pitchFamily="18" charset="0"/>
            </a:endParaRPr>
          </a:p>
          <a:p>
            <a:pPr eaLnBrk="1" hangingPunct="1"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</a:rPr>
              <a:t>Pre-school-aged children consumed on average 80% of the recommended fruit serving/day and only 25% of the recommended vegetable servings/day </a:t>
            </a:r>
            <a:r>
              <a:rPr lang="en-US" sz="2600" baseline="30000" smtClean="0">
                <a:latin typeface="Times New Roman" pitchFamily="18" charset="0"/>
              </a:rPr>
              <a:t>(3)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§"/>
            </a:pPr>
            <a:endParaRPr lang="en-US" sz="2600" baseline="30000" smtClean="0">
              <a:latin typeface="Times New Roman" pitchFamily="18" charset="0"/>
            </a:endParaRPr>
          </a:p>
          <a:p>
            <a:pPr eaLnBrk="1" hangingPunct="1"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</a:rPr>
              <a:t>Low fruit and vegetable intake is associated with inadequate intake of vitamin A, vitamin C, and fiber and higher intakes of total fat and saturated fat </a:t>
            </a:r>
            <a:r>
              <a:rPr lang="en-US" sz="2600" baseline="30000" smtClean="0">
                <a:latin typeface="Times New Roman" pitchFamily="18" charset="0"/>
              </a:rPr>
              <a:t>(3)</a:t>
            </a:r>
            <a:r>
              <a:rPr lang="en-US" sz="2600" smtClean="0">
                <a:latin typeface="Times New Roman" pitchFamily="18" charset="0"/>
              </a:rPr>
              <a:t>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§"/>
            </a:pPr>
            <a:endParaRPr lang="en-US" sz="2600" smtClean="0">
              <a:latin typeface="Times New Roman" pitchFamily="18" charset="0"/>
            </a:endParaRPr>
          </a:p>
          <a:p>
            <a:pPr eaLnBrk="1" hangingPunct="1"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</a:rPr>
              <a:t>Many eating patterns and food preferences are maintained from childhood into adulthood </a:t>
            </a:r>
            <a:r>
              <a:rPr lang="en-US" sz="2600" baseline="30000" smtClean="0">
                <a:latin typeface="Times New Roman" pitchFamily="18" charset="0"/>
              </a:rPr>
              <a:t>(4)</a:t>
            </a:r>
          </a:p>
          <a:p>
            <a:pPr eaLnBrk="1" hangingPunct="1">
              <a:lnSpc>
                <a:spcPct val="70000"/>
              </a:lnSpc>
              <a:buFont typeface="Arial" charset="0"/>
              <a:buNone/>
            </a:pPr>
            <a:endParaRPr lang="en-US" sz="2600" smtClean="0">
              <a:latin typeface="Times New Roman" pitchFamily="18" charset="0"/>
            </a:endParaRPr>
          </a:p>
        </p:txBody>
      </p:sp>
      <p:sp>
        <p:nvSpPr>
          <p:cNvPr id="16387" name="Rectangle 4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76200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Theory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1816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An emotionally positive atmosphere combined with repeat exposures can break down resistance to new foods </a:t>
            </a:r>
            <a:r>
              <a:rPr lang="en-US" sz="2600" baseline="30000" smtClean="0">
                <a:latin typeface="Times New Roman" pitchFamily="18" charset="0"/>
                <a:cs typeface="Times New Roman" pitchFamily="18" charset="0"/>
              </a:rPr>
              <a:t>(5)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600" baseline="30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Children imitate other adults and will try new foods they see parents eating </a:t>
            </a:r>
            <a:r>
              <a:rPr lang="en-US" sz="2600" baseline="30000" smtClean="0">
                <a:latin typeface="Times New Roman" pitchFamily="18" charset="0"/>
                <a:cs typeface="Times New Roman" pitchFamily="18" charset="0"/>
              </a:rPr>
              <a:t>(6)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600" baseline="30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Nursery school age children will imitate eating habits and preferences of other children  </a:t>
            </a:r>
            <a:r>
              <a:rPr lang="en-US" sz="2600" baseline="30000" smtClean="0">
                <a:latin typeface="Times New Roman" pitchFamily="18" charset="0"/>
                <a:cs typeface="Times New Roman" pitchFamily="18" charset="0"/>
              </a:rPr>
              <a:t>(7)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600" baseline="300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Children given repeated exposures to an unfamiliar vegetable were more likely to increase consumption compared to a control group and a reward-based group </a:t>
            </a:r>
            <a:r>
              <a:rPr lang="en-US" sz="2600" baseline="30000" smtClean="0">
                <a:latin typeface="Times New Roman" pitchFamily="18" charset="0"/>
                <a:cs typeface="Times New Roman" pitchFamily="18" charset="0"/>
              </a:rPr>
              <a:t>(8)</a:t>
            </a:r>
          </a:p>
        </p:txBody>
      </p:sp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76200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066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Program Details</a:t>
            </a:r>
          </a:p>
        </p:txBody>
      </p:sp>
      <p:sp>
        <p:nvSpPr>
          <p:cNvPr id="18434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7150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The independently available lesson, “Music &amp; Movement: Nutrition in Action” developed by Jenny Steinhaus, M.S., L.N. encourages fruit and vegetable intake and teaching children about farmer’s markets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The FSNE program aims to educate on healthy food choices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Clr>
                <a:schemeClr val="tx1"/>
              </a:buClr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</a:rPr>
              <a:t>As part of the effort to reduce children’s fear of trying new foods, certain rules are laid out in advance of the food-tasting: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600" smtClean="0">
                <a:latin typeface="Times New Roman" pitchFamily="18" charset="0"/>
              </a:rPr>
              <a:t> The children are not allowed to say negative things about the food, like “ew” or “yuck” 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600" smtClean="0">
                <a:latin typeface="Times New Roman" pitchFamily="18" charset="0"/>
              </a:rPr>
              <a:t>If they did try a food and did not like it, they were asked to quietly and discretely spit it into their napkin </a:t>
            </a:r>
          </a:p>
          <a:p>
            <a:pPr lvl="1" eaLnBrk="1" hangingPunct="1">
              <a:lnSpc>
                <a:spcPct val="90000"/>
              </a:lnSpc>
              <a:spcBef>
                <a:spcPct val="0"/>
              </a:spcBef>
            </a:pPr>
            <a:r>
              <a:rPr lang="en-US" sz="2600" smtClean="0">
                <a:latin typeface="Times New Roman" pitchFamily="18" charset="0"/>
              </a:rPr>
              <a:t>They are also asked to try each food at least once</a:t>
            </a:r>
            <a:endParaRPr lang="en-US" sz="2600" b="1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70000"/>
              </a:lnSpc>
              <a:buFont typeface="Wingdings" pitchFamily="2" charset="2"/>
              <a:buChar char="§"/>
            </a:pPr>
            <a:endParaRPr lang="en-US" sz="26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70000"/>
              </a:lnSpc>
            </a:pPr>
            <a:endParaRPr lang="en-US" sz="2600" smtClean="0"/>
          </a:p>
        </p:txBody>
      </p:sp>
      <p:sp>
        <p:nvSpPr>
          <p:cNvPr id="18435" name="Rectangle 4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76200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2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</a:rPr>
              <a:t>Program Components</a:t>
            </a:r>
          </a:p>
        </p:txBody>
      </p:sp>
      <p:sp>
        <p:nvSpPr>
          <p:cNvPr id="19458" name="Rectangle 9"/>
          <p:cNvSpPr>
            <a:spLocks noGrp="1"/>
          </p:cNvSpPr>
          <p:nvPr>
            <p:ph type="body" sz="half" idx="4294967295"/>
          </p:nvPr>
        </p:nvSpPr>
        <p:spPr>
          <a:xfrm>
            <a:off x="4724400" y="1600200"/>
            <a:ext cx="4038600" cy="1371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During our experience with FSNE, we observed and later participated in the Music &amp; Movement program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During the story, “A Day at the Market” by Sara Anderson, the children were asked to identify different fruits and vegetables in the story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endParaRPr lang="en-US" sz="240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400" smtClean="0"/>
          </a:p>
        </p:txBody>
      </p:sp>
      <p:pic>
        <p:nvPicPr>
          <p:cNvPr id="19459" name="Picture 2" descr="https://lh5.googleusercontent.com/bUHlR4qGj1SKESKFGGVBeqs4conQ6hiXHBvjuOwYmwvm1bS2dvB7MHSNmm8epd7idSq5nz1Ha4wWBeo10XObA6No6xXYVOA3ZJnjZeR5V037nEkmYWY"/>
          <p:cNvPicPr>
            <a:picLocks noGrp="1" noChangeAspect="1" noChangeArrowheads="1"/>
          </p:cNvPicPr>
          <p:nvPr>
            <p:ph type="pic" idx="1"/>
          </p:nvPr>
        </p:nvPicPr>
        <p:blipFill>
          <a:blip r:embed="rId2"/>
          <a:srcRect t="1768" b="1768"/>
          <a:stretch>
            <a:fillRect/>
          </a:stretch>
        </p:blipFill>
        <p:spPr>
          <a:xfrm>
            <a:off x="609600" y="2362200"/>
            <a:ext cx="4038600" cy="3028950"/>
          </a:xfrm>
        </p:spPr>
      </p:pic>
      <p:sp>
        <p:nvSpPr>
          <p:cNvPr id="19460" name="Rectangle 2"/>
          <p:cNvSpPr>
            <a:spLocks noChangeArrowheads="1"/>
          </p:cNvSpPr>
          <p:nvPr/>
        </p:nvSpPr>
        <p:spPr bwMode="auto">
          <a:xfrm>
            <a:off x="381000" y="4267200"/>
            <a:ext cx="4648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Arial" charset="0"/>
              <a:buChar char="•"/>
            </a:pPr>
            <a:endParaRPr lang="en-US">
              <a:latin typeface="Calibri" pitchFamily="34" charset="0"/>
            </a:endParaRPr>
          </a:p>
        </p:txBody>
      </p:sp>
      <p:sp>
        <p:nvSpPr>
          <p:cNvPr id="19461" name="Text Box 6"/>
          <p:cNvSpPr txBox="1">
            <a:spLocks noChangeArrowheads="1"/>
          </p:cNvSpPr>
          <p:nvPr/>
        </p:nvSpPr>
        <p:spPr bwMode="auto">
          <a:xfrm>
            <a:off x="990600" y="1676400"/>
            <a:ext cx="2895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Figure 1: “A Day at the Market” by Sara Anderson</a:t>
            </a:r>
          </a:p>
        </p:txBody>
      </p:sp>
      <p:sp>
        <p:nvSpPr>
          <p:cNvPr id="19462" name="WordArt 14"/>
          <p:cNvSpPr>
            <a:spLocks noChangeArrowheads="1" noChangeShapeType="1" noTextEdit="1"/>
          </p:cNvSpPr>
          <p:nvPr/>
        </p:nvSpPr>
        <p:spPr bwMode="auto">
          <a:xfrm>
            <a:off x="6096000" y="3429000"/>
            <a:ext cx="1371600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Part 1</a:t>
            </a:r>
          </a:p>
        </p:txBody>
      </p:sp>
      <p:sp>
        <p:nvSpPr>
          <p:cNvPr id="19463" name="Rectangle 8"/>
          <p:cNvSpPr>
            <a:spLocks noChangeArrowheads="1"/>
          </p:cNvSpPr>
          <p:nvPr/>
        </p:nvSpPr>
        <p:spPr bwMode="auto">
          <a:xfrm>
            <a:off x="228600" y="228600"/>
            <a:ext cx="8686800" cy="7239000"/>
          </a:xfrm>
          <a:prstGeom prst="rect">
            <a:avLst/>
          </a:prstGeom>
          <a:noFill/>
          <a:ln w="76200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6"/>
          <p:cNvSpPr>
            <a:spLocks noGrp="1"/>
          </p:cNvSpPr>
          <p:nvPr>
            <p:ph type="body" sz="half" idx="4294967295"/>
          </p:nvPr>
        </p:nvSpPr>
        <p:spPr>
          <a:xfrm>
            <a:off x="381000" y="3657600"/>
            <a:ext cx="4191000" cy="16303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 The final part of the lesson was a “Farmer’s Market Party” where we offered the students cauliflower, broccoli, grape tomatoes, baby carrots, cucumber, pineapple, grapes, strawberries, and blueberries </a:t>
            </a:r>
          </a:p>
          <a:p>
            <a:endParaRPr lang="en-US" sz="2400" smtClean="0"/>
          </a:p>
        </p:txBody>
      </p:sp>
      <p:pic>
        <p:nvPicPr>
          <p:cNvPr id="20482" name="Picture 3" descr="C:\Documents and Settings\Emily\Desktop\MDA poster\IMG_066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2895600"/>
            <a:ext cx="4114800" cy="3514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152400"/>
            <a:ext cx="3124200" cy="307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9"/>
          <p:cNvSpPr>
            <a:spLocks/>
          </p:cNvSpPr>
          <p:nvPr/>
        </p:nvSpPr>
        <p:spPr bwMode="auto">
          <a:xfrm>
            <a:off x="4267200" y="304800"/>
            <a:ext cx="4038600" cy="102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Font typeface="Wingdings" pitchFamily="2" charset="2"/>
              <a:buChar char="§"/>
            </a:pPr>
            <a:r>
              <a:rPr lang="en-US" sz="2600">
                <a:latin typeface="Times New Roman" pitchFamily="18" charset="0"/>
                <a:cs typeface="Times New Roman" pitchFamily="18" charset="0"/>
              </a:rPr>
              <a:t>The song, “Farmer’s Market”, was part of a game where the children placed their fruit or vegetable in a shopping bag as it was being named</a:t>
            </a:r>
          </a:p>
          <a:p>
            <a:pPr marL="342900" indent="-342900" eaLnBrk="0" hangingPunct="0">
              <a:spcBef>
                <a:spcPct val="20000"/>
              </a:spcBef>
              <a:buFont typeface="Arial" charset="0"/>
              <a:buChar char="•"/>
            </a:pPr>
            <a:endParaRPr lang="en-US" sz="2400">
              <a:latin typeface="Calibri" pitchFamily="34" charset="0"/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304800" y="3276600"/>
            <a:ext cx="3810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Figure 2: Smart &amp; Tasty 1 CD cover</a:t>
            </a:r>
          </a:p>
        </p:txBody>
      </p:sp>
      <p:sp>
        <p:nvSpPr>
          <p:cNvPr id="20486" name="Text Box 5"/>
          <p:cNvSpPr txBox="1">
            <a:spLocks noChangeArrowheads="1"/>
          </p:cNvSpPr>
          <p:nvPr/>
        </p:nvSpPr>
        <p:spPr bwMode="auto">
          <a:xfrm>
            <a:off x="4495800" y="2514600"/>
            <a:ext cx="4343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>
                <a:latin typeface="Times New Roman" pitchFamily="18" charset="0"/>
              </a:rPr>
              <a:t>Figure 3: Farmer’s Market Sample Plate</a:t>
            </a:r>
          </a:p>
        </p:txBody>
      </p:sp>
      <p:sp>
        <p:nvSpPr>
          <p:cNvPr id="20487" name="WordArt 12"/>
          <p:cNvSpPr>
            <a:spLocks noChangeArrowheads="1" noChangeShapeType="1" noTextEdit="1"/>
          </p:cNvSpPr>
          <p:nvPr/>
        </p:nvSpPr>
        <p:spPr bwMode="auto">
          <a:xfrm>
            <a:off x="3200400" y="990600"/>
            <a:ext cx="1371600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3366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Part 2</a:t>
            </a:r>
          </a:p>
        </p:txBody>
      </p:sp>
      <p:sp>
        <p:nvSpPr>
          <p:cNvPr id="20488" name="WordArt 13"/>
          <p:cNvSpPr>
            <a:spLocks noChangeArrowheads="1" noChangeShapeType="1" noTextEdit="1"/>
          </p:cNvSpPr>
          <p:nvPr/>
        </p:nvSpPr>
        <p:spPr bwMode="auto">
          <a:xfrm>
            <a:off x="4191000" y="4495800"/>
            <a:ext cx="1371600" cy="723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Part 3</a:t>
            </a:r>
          </a:p>
        </p:txBody>
      </p:sp>
      <p:sp>
        <p:nvSpPr>
          <p:cNvPr id="20489" name="Rectangle 10"/>
          <p:cNvSpPr>
            <a:spLocks noChangeArrowheads="1"/>
          </p:cNvSpPr>
          <p:nvPr/>
        </p:nvSpPr>
        <p:spPr bwMode="auto">
          <a:xfrm>
            <a:off x="228600" y="-685800"/>
            <a:ext cx="8686800" cy="7315200"/>
          </a:xfrm>
          <a:prstGeom prst="rect">
            <a:avLst/>
          </a:prstGeom>
          <a:noFill/>
          <a:ln w="76200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0668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Effective Strategies </a:t>
            </a:r>
            <a:br>
              <a:rPr lang="en-US" smtClean="0">
                <a:latin typeface="Times New Roman" pitchFamily="18" charset="0"/>
                <a:cs typeface="Times New Roman" pitchFamily="18" charset="0"/>
              </a:rPr>
            </a:br>
            <a:r>
              <a:rPr lang="en-US" smtClean="0">
                <a:latin typeface="Times New Roman" pitchFamily="18" charset="0"/>
                <a:cs typeface="Times New Roman" pitchFamily="18" charset="0"/>
              </a:rPr>
              <a:t>for Fighting Food Aversion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458200" cy="5562600"/>
          </a:xfrm>
        </p:spPr>
        <p:txBody>
          <a:bodyPr/>
          <a:lstStyle/>
          <a:p>
            <a:pPr eaLnBrk="1" hangingPunct="1"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Students were given positive reinforcement. They were told they did a good job trying new foods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Children were encouraged to dip leftover vegetables in ranch dressing to make them more palatable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Any children that refused to try a fruit/vegetable were never forced to eat anything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Children were encouraged to tell their parent or caregiver about what they had learned and the new produce they liked </a:t>
            </a:r>
          </a:p>
        </p:txBody>
      </p:sp>
      <p:sp>
        <p:nvSpPr>
          <p:cNvPr id="21507" name="Rectangle 4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76200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pPr eaLnBrk="1" hangingPunct="1"/>
            <a:r>
              <a:rPr lang="en-US" smtClean="0">
                <a:latin typeface="Times New Roman" pitchFamily="18" charset="0"/>
                <a:cs typeface="Times New Roman" pitchFamily="18" charset="0"/>
              </a:rPr>
              <a:t>Lessons Learned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381000" y="1371600"/>
            <a:ext cx="8229600" cy="5562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Children in schools not served by FNSE would benefit from a program that includes exposure to produce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Older children would benefit from being exposed to new produce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Continuing education into older years and introducing new foods each year would be beneficial in expanding children's diets and increasing the acceptability of fruits and vegetables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This program would be beneficial in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	additional settings, including day care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sz="2600" smtClean="0">
                <a:latin typeface="Times New Roman" pitchFamily="18" charset="0"/>
                <a:cs typeface="Times New Roman" pitchFamily="18" charset="0"/>
              </a:rPr>
              <a:t>	and summer camps</a:t>
            </a:r>
          </a:p>
          <a:p>
            <a:pPr eaLnBrk="1" hangingPunct="1">
              <a:lnSpc>
                <a:spcPct val="80000"/>
              </a:lnSpc>
            </a:pPr>
            <a:endParaRPr lang="en-US" sz="2600" smtClean="0"/>
          </a:p>
        </p:txBody>
      </p:sp>
      <p:sp>
        <p:nvSpPr>
          <p:cNvPr id="22531" name="Rectangle 4"/>
          <p:cNvSpPr>
            <a:spLocks noChangeArrowheads="1"/>
          </p:cNvSpPr>
          <p:nvPr/>
        </p:nvSpPr>
        <p:spPr bwMode="auto">
          <a:xfrm>
            <a:off x="228600" y="228600"/>
            <a:ext cx="8686800" cy="6400800"/>
          </a:xfrm>
          <a:prstGeom prst="rect">
            <a:avLst/>
          </a:prstGeom>
          <a:noFill/>
          <a:ln w="76200">
            <a:solidFill>
              <a:srgbClr val="FF99CC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22532" name="Picture 5" descr="MC900382578[1]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67400" y="3810000"/>
            <a:ext cx="25908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1870</TotalTime>
  <Words>1114</Words>
  <Application>Microsoft Office PowerPoint</Application>
  <PresentationFormat>On-screen Show (4:3)</PresentationFormat>
  <Paragraphs>102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Increasing Fruit and Vegetable Intake Among School-Age Children Through the Use of Taste Testing and Role-Playing Games </vt:lpstr>
      <vt:lpstr>Objectives</vt:lpstr>
      <vt:lpstr>Background</vt:lpstr>
      <vt:lpstr>Theory</vt:lpstr>
      <vt:lpstr>Program Details</vt:lpstr>
      <vt:lpstr>Program Components</vt:lpstr>
      <vt:lpstr>PowerPoint Presentation</vt:lpstr>
      <vt:lpstr>Effective Strategies  for Fighting Food Aversion</vt:lpstr>
      <vt:lpstr>Lessons Learned</vt:lpstr>
      <vt:lpstr>Evaluation</vt:lpstr>
      <vt:lpstr>Our Experience</vt:lpstr>
      <vt:lpstr>PowerPoint Presentation</vt:lpstr>
      <vt:lpstr>Conclusion</vt:lpstr>
      <vt:lpstr>References</vt:lpstr>
      <vt:lpstr>Funding Disclosure</vt:lpstr>
      <vt:lpstr>Contact 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Anna</dc:creator>
  <cp:lastModifiedBy>Anna</cp:lastModifiedBy>
  <cp:revision>33</cp:revision>
  <dcterms:created xsi:type="dcterms:W3CDTF">2012-04-21T23:26:39Z</dcterms:created>
  <dcterms:modified xsi:type="dcterms:W3CDTF">2012-06-05T02:07:58Z</dcterms:modified>
</cp:coreProperties>
</file>