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3" r:id="rId3"/>
    <p:sldId id="267" r:id="rId4"/>
    <p:sldId id="257" r:id="rId5"/>
    <p:sldId id="258" r:id="rId6"/>
    <p:sldId id="259" r:id="rId7"/>
    <p:sldId id="260" r:id="rId8"/>
    <p:sldId id="264" r:id="rId9"/>
    <p:sldId id="261"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1" autoAdjust="0"/>
    <p:restoredTop sz="78995" autoAdjust="0"/>
  </p:normalViewPr>
  <p:slideViewPr>
    <p:cSldViewPr snapToGrid="0">
      <p:cViewPr varScale="1">
        <p:scale>
          <a:sx n="59" d="100"/>
          <a:sy n="59" d="100"/>
        </p:scale>
        <p:origin x="97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019629-0561-4502-8DBC-BDA0268440D6}" type="datetimeFigureOut">
              <a:rPr lang="en-US" smtClean="0"/>
              <a:t>4/16/2015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164A54-0646-4437-BCEA-2DC275E8004C}" type="slidenum">
              <a:rPr lang="en-US" smtClean="0"/>
              <a:t>‹#›</a:t>
            </a:fld>
            <a:endParaRPr lang="en-US"/>
          </a:p>
        </p:txBody>
      </p:sp>
    </p:spTree>
    <p:extLst>
      <p:ext uri="{BB962C8B-B14F-4D97-AF65-F5344CB8AC3E}">
        <p14:creationId xmlns:p14="http://schemas.microsoft.com/office/powerpoint/2010/main" val="791624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terms of health disparities, the 1998 National Household survey (PNAD) found no difference in self-assessed health status between Brazilians of different races, after controlling for education and income. </a:t>
            </a:r>
            <a:r>
              <a:rPr lang="en-US" baseline="30000" dirty="0" smtClean="0"/>
              <a:t>3</a:t>
            </a:r>
            <a:r>
              <a:rPr lang="en-US" dirty="0" smtClean="0"/>
              <a:t> However, data for infant mortality, and quality of care suggest worse outcomes for Blacks and </a:t>
            </a:r>
            <a:r>
              <a:rPr lang="en-US" dirty="0" err="1" smtClean="0"/>
              <a:t>Pardos</a:t>
            </a:r>
            <a:r>
              <a:rPr lang="en-US" dirty="0" smtClean="0"/>
              <a:t> living in </a:t>
            </a:r>
            <a:r>
              <a:rPr lang="en-US" dirty="0" smtClean="0"/>
              <a:t>Brazil.</a:t>
            </a:r>
            <a:r>
              <a:rPr lang="en-US" baseline="30000" dirty="0" smtClean="0"/>
              <a:t>3</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300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$11,208.1 </a:t>
            </a:r>
            <a:r>
              <a:rPr lang="en-US" sz="1200" b="0" i="0" kern="1200" baseline="0" dirty="0" smtClean="0">
                <a:solidFill>
                  <a:schemeClr val="tx1"/>
                </a:solidFill>
                <a:effectLst/>
                <a:latin typeface="+mn-lt"/>
                <a:ea typeface="+mn-ea"/>
                <a:cs typeface="+mn-cs"/>
              </a:rPr>
              <a:t>= income/capita in brazil</a:t>
            </a:r>
            <a:endParaRPr lang="en-US" sz="1200" b="0" i="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middle-income economies are those with a GNI per capita of more than $1,045 but less than $12,746</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upper-middle-income economies are separated at a GNI per capita of $4,125</a:t>
            </a:r>
            <a:endParaRPr lang="en-US" dirty="0" smtClean="0"/>
          </a:p>
          <a:p>
            <a:endParaRPr lang="en-US" dirty="0"/>
          </a:p>
        </p:txBody>
      </p:sp>
      <p:sp>
        <p:nvSpPr>
          <p:cNvPr id="4" name="Slide Number Placeholder 3"/>
          <p:cNvSpPr>
            <a:spLocks noGrp="1"/>
          </p:cNvSpPr>
          <p:nvPr>
            <p:ph type="sldNum" sz="quarter" idx="10"/>
          </p:nvPr>
        </p:nvSpPr>
        <p:spPr/>
        <p:txBody>
          <a:bodyPr/>
          <a:lstStyle/>
          <a:p>
            <a:fld id="{07164A54-0646-4437-BCEA-2DC275E8004C}" type="slidenum">
              <a:rPr lang="en-US" smtClean="0"/>
              <a:t>4</a:t>
            </a:fld>
            <a:endParaRPr lang="en-US"/>
          </a:p>
        </p:txBody>
      </p:sp>
    </p:spTree>
    <p:extLst>
      <p:ext uri="{BB962C8B-B14F-4D97-AF65-F5344CB8AC3E}">
        <p14:creationId xmlns:p14="http://schemas.microsoft.com/office/powerpoint/2010/main" val="1832870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southeastern region of Brazil is where much of the economic activities and industry are situated, and includes the Brazil’s two largest cities of São Paulo, and Rio de Janeiro. The southern region is also highly developed. The west central region is sparsely populated, but does contain the nation’s capital, Brasilia, and several reservations for native Indian tribes. The northern region includes much of the Amazon rainforest and is undergoing conservation efforts which discourage farming and industry. The northeast region contains about 30% of the population. Although the land is not suitable for farming due to frequent droughts, the land may be a rich source of oil. </a:t>
            </a:r>
            <a:r>
              <a:rPr lang="en-US" baseline="30000" dirty="0" smtClean="0"/>
              <a:t>4</a:t>
            </a:r>
            <a:r>
              <a:rPr lang="en-US" dirty="0" smtClean="0"/>
              <a:t> The northeastern region is of particular concern because it has the lowest income, the highest rate of illiteracy among those older than 15 years, and the highest rate of infant mortality.</a:t>
            </a:r>
            <a:r>
              <a:rPr lang="en-US" baseline="30000" dirty="0" smtClean="0"/>
              <a:t>5</a:t>
            </a:r>
            <a:r>
              <a:rPr lang="en-US" dirty="0" smtClean="0"/>
              <a:t> This region includes 9 states – </a:t>
            </a:r>
            <a:r>
              <a:rPr lang="en-US" dirty="0" err="1" smtClean="0"/>
              <a:t>Maranhão</a:t>
            </a:r>
            <a:r>
              <a:rPr lang="en-US" dirty="0" smtClean="0"/>
              <a:t>, </a:t>
            </a:r>
            <a:r>
              <a:rPr lang="en-US" dirty="0" err="1" smtClean="0"/>
              <a:t>Piauí</a:t>
            </a:r>
            <a:r>
              <a:rPr lang="en-US" dirty="0" smtClean="0"/>
              <a:t>, </a:t>
            </a:r>
            <a:r>
              <a:rPr lang="en-US" dirty="0" err="1" smtClean="0"/>
              <a:t>Ceará</a:t>
            </a:r>
            <a:r>
              <a:rPr lang="en-US" dirty="0" smtClean="0"/>
              <a:t>, Rio Grande do Norte, </a:t>
            </a:r>
            <a:r>
              <a:rPr lang="en-US" dirty="0" err="1" smtClean="0"/>
              <a:t>Paraíba</a:t>
            </a:r>
            <a:r>
              <a:rPr lang="en-US" dirty="0" smtClean="0"/>
              <a:t>, Pernambuco, </a:t>
            </a:r>
            <a:r>
              <a:rPr lang="en-US" dirty="0" err="1" smtClean="0"/>
              <a:t>Alaggas</a:t>
            </a:r>
            <a:r>
              <a:rPr lang="en-US" dirty="0" smtClean="0"/>
              <a:t> Sergipe, and Bahia. </a:t>
            </a:r>
          </a:p>
          <a:p>
            <a:endParaRPr lang="en-US" dirty="0"/>
          </a:p>
        </p:txBody>
      </p:sp>
      <p:sp>
        <p:nvSpPr>
          <p:cNvPr id="4" name="Slide Number Placeholder 3"/>
          <p:cNvSpPr>
            <a:spLocks noGrp="1"/>
          </p:cNvSpPr>
          <p:nvPr>
            <p:ph type="sldNum" sz="quarter" idx="10"/>
          </p:nvPr>
        </p:nvSpPr>
        <p:spPr/>
        <p:txBody>
          <a:bodyPr/>
          <a:lstStyle/>
          <a:p>
            <a:fld id="{07164A54-0646-4437-BCEA-2DC275E8004C}" type="slidenum">
              <a:rPr lang="en-US" smtClean="0"/>
              <a:t>5</a:t>
            </a:fld>
            <a:endParaRPr lang="en-US"/>
          </a:p>
        </p:txBody>
      </p:sp>
    </p:spTree>
    <p:extLst>
      <p:ext uri="{BB962C8B-B14F-4D97-AF65-F5344CB8AC3E}">
        <p14:creationId xmlns:p14="http://schemas.microsoft.com/office/powerpoint/2010/main" val="2927996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Other risk factors for vitamin A deficiency include living in an urban area, mothers older than 25 years old and no consumption of animal meat in the past 7 days.</a:t>
            </a:r>
            <a:r>
              <a:rPr lang="en-US" sz="1200" kern="1200" baseline="30000" dirty="0" smtClean="0">
                <a:solidFill>
                  <a:schemeClr val="tx1"/>
                </a:solidFill>
                <a:effectLst/>
                <a:latin typeface="+mn-lt"/>
                <a:ea typeface="+mn-ea"/>
                <a:cs typeface="+mn-cs"/>
              </a:rPr>
              <a:t>20</a:t>
            </a:r>
            <a:r>
              <a:rPr lang="en-US" sz="1200" kern="1200" dirty="0" smtClean="0">
                <a:solidFill>
                  <a:schemeClr val="tx1"/>
                </a:solidFill>
                <a:effectLst/>
                <a:latin typeface="+mn-lt"/>
                <a:ea typeface="+mn-ea"/>
                <a:cs typeface="+mn-cs"/>
              </a:rPr>
              <a:t>  More attention may need to be paid to urban centers in the south. In 1998, the southeastern city of Rio de Janeiro, an analysis of serum retinol showed that 56% of newborns and 14% of pregnant women were vitamin A deficient.</a:t>
            </a:r>
            <a:r>
              <a:rPr lang="en-US" sz="1200" kern="1200" baseline="30000" dirty="0" smtClean="0">
                <a:solidFill>
                  <a:schemeClr val="tx1"/>
                </a:solidFill>
                <a:effectLst/>
                <a:latin typeface="+mn-lt"/>
                <a:ea typeface="+mn-ea"/>
                <a:cs typeface="+mn-cs"/>
              </a:rPr>
              <a:t>10</a:t>
            </a:r>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7164A54-0646-4437-BCEA-2DC275E8004C}" type="slidenum">
              <a:rPr lang="en-US" smtClean="0"/>
              <a:t>9</a:t>
            </a:fld>
            <a:endParaRPr lang="en-US"/>
          </a:p>
        </p:txBody>
      </p:sp>
    </p:spTree>
    <p:extLst>
      <p:ext uri="{BB962C8B-B14F-4D97-AF65-F5344CB8AC3E}">
        <p14:creationId xmlns:p14="http://schemas.microsoft.com/office/powerpoint/2010/main" val="3453862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4039188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3727745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273712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3562459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488046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3625125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3940088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1483309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3920184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F0BE51-879E-4640-8802-8CB5841D1BB2}" type="datetimeFigureOut">
              <a:rPr lang="en-US" smtClean="0"/>
              <a:t>4/16/2015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4175074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8F0BE51-879E-4640-8802-8CB5841D1BB2}" type="datetimeFigureOut">
              <a:rPr lang="en-US" smtClean="0"/>
              <a:t>4/16/2015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1317930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8F0BE51-879E-4640-8802-8CB5841D1BB2}" type="datetimeFigureOut">
              <a:rPr lang="en-US" smtClean="0"/>
              <a:t>4/16/2015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3076565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8F0BE51-879E-4640-8802-8CB5841D1BB2}" type="datetimeFigureOut">
              <a:rPr lang="en-US" smtClean="0"/>
              <a:t>4/16/2015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136013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F0BE51-879E-4640-8802-8CB5841D1BB2}" type="datetimeFigureOut">
              <a:rPr lang="en-US" smtClean="0"/>
              <a:t>4/16/2015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1768722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F0BE51-879E-4640-8802-8CB5841D1BB2}" type="datetimeFigureOut">
              <a:rPr lang="en-US" smtClean="0"/>
              <a:t>4/16/2015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737338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F0BE51-879E-4640-8802-8CB5841D1BB2}" type="datetimeFigureOut">
              <a:rPr lang="en-US" smtClean="0"/>
              <a:t>4/16/2015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B7FF8-3C80-4588-8BD5-C257A655DE74}" type="slidenum">
              <a:rPr lang="en-US" smtClean="0"/>
              <a:t>‹#›</a:t>
            </a:fld>
            <a:endParaRPr lang="en-US"/>
          </a:p>
        </p:txBody>
      </p:sp>
    </p:spTree>
    <p:extLst>
      <p:ext uri="{BB962C8B-B14F-4D97-AF65-F5344CB8AC3E}">
        <p14:creationId xmlns:p14="http://schemas.microsoft.com/office/powerpoint/2010/main" val="9619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F0BE51-879E-4640-8802-8CB5841D1BB2}" type="datetimeFigureOut">
              <a:rPr lang="en-US" smtClean="0"/>
              <a:t>4/16/2015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20B7FF8-3C80-4588-8BD5-C257A655DE74}" type="slidenum">
              <a:rPr lang="en-US" smtClean="0"/>
              <a:t>‹#›</a:t>
            </a:fld>
            <a:endParaRPr lang="en-US"/>
          </a:p>
        </p:txBody>
      </p:sp>
    </p:spTree>
    <p:extLst>
      <p:ext uri="{BB962C8B-B14F-4D97-AF65-F5344CB8AC3E}">
        <p14:creationId xmlns:p14="http://schemas.microsoft.com/office/powerpoint/2010/main" val="3651163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y People Are Not Going To Watch The World Cup In Brazil 20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20284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8568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Glossary</a:t>
            </a:r>
            <a:endParaRPr lang="en-US" dirty="0"/>
          </a:p>
        </p:txBody>
      </p:sp>
      <p:sp>
        <p:nvSpPr>
          <p:cNvPr id="3" name="Content Placeholder 2"/>
          <p:cNvSpPr>
            <a:spLocks noGrp="1"/>
          </p:cNvSpPr>
          <p:nvPr>
            <p:ph idx="1"/>
          </p:nvPr>
        </p:nvSpPr>
        <p:spPr/>
        <p:txBody>
          <a:bodyPr/>
          <a:lstStyle/>
          <a:p>
            <a:r>
              <a:rPr lang="en-US" baseline="30000" dirty="0"/>
              <a:t>A </a:t>
            </a:r>
            <a:r>
              <a:rPr lang="en-US" dirty="0"/>
              <a:t>Pardo (or Moreno): in Brazil, someone of mixed-race ancestry, literally meaning “brown or “grey”; often includes indigenous populations </a:t>
            </a:r>
            <a:r>
              <a:rPr lang="en-US" baseline="30000" dirty="0"/>
              <a:t>3</a:t>
            </a:r>
            <a:r>
              <a:rPr lang="en-US" dirty="0"/>
              <a:t> </a:t>
            </a:r>
          </a:p>
          <a:p>
            <a:r>
              <a:rPr lang="en-US" baseline="30000" dirty="0"/>
              <a:t>B </a:t>
            </a:r>
            <a:r>
              <a:rPr lang="en-US" dirty="0"/>
              <a:t>Overweight: in adults, BMI 25-29.9 kg/m</a:t>
            </a:r>
            <a:r>
              <a:rPr lang="en-US" baseline="30000" dirty="0"/>
              <a:t>2</a:t>
            </a:r>
            <a:r>
              <a:rPr lang="en-US" dirty="0"/>
              <a:t>; in children, weight-for age &gt; +2 SD</a:t>
            </a:r>
            <a:r>
              <a:rPr lang="en-US" baseline="30000" dirty="0"/>
              <a:t>10</a:t>
            </a:r>
            <a:endParaRPr lang="en-US" dirty="0"/>
          </a:p>
          <a:p>
            <a:r>
              <a:rPr lang="en-US" baseline="30000" dirty="0"/>
              <a:t>C </a:t>
            </a:r>
            <a:r>
              <a:rPr lang="en-US" dirty="0"/>
              <a:t>Obesity: in adults, BMI &gt; 30 kg/m</a:t>
            </a:r>
            <a:r>
              <a:rPr lang="en-US" baseline="30000" dirty="0"/>
              <a:t>2  10</a:t>
            </a:r>
            <a:endParaRPr lang="en-US" dirty="0"/>
          </a:p>
          <a:p>
            <a:r>
              <a:rPr lang="en-US" baseline="30000" dirty="0"/>
              <a:t>D </a:t>
            </a:r>
            <a:r>
              <a:rPr lang="en-US" dirty="0"/>
              <a:t>Stunting: height-for-age &lt; -2 SD</a:t>
            </a:r>
            <a:r>
              <a:rPr lang="en-US" baseline="30000" dirty="0"/>
              <a:t>10</a:t>
            </a:r>
            <a:r>
              <a:rPr lang="en-US" dirty="0"/>
              <a:t>, in children</a:t>
            </a:r>
          </a:p>
          <a:p>
            <a:r>
              <a:rPr lang="en-US" baseline="30000" dirty="0"/>
              <a:t>E </a:t>
            </a:r>
            <a:r>
              <a:rPr lang="en-US" dirty="0"/>
              <a:t>Underweight: in adults, BMI &lt; 18.5; in children, weight-for-age &lt; -2 SD</a:t>
            </a:r>
            <a:r>
              <a:rPr lang="en-US" baseline="30000" dirty="0"/>
              <a:t>10</a:t>
            </a:r>
            <a:endParaRPr lang="en-US" dirty="0"/>
          </a:p>
          <a:p>
            <a:r>
              <a:rPr lang="en-US" baseline="30000" dirty="0"/>
              <a:t>F </a:t>
            </a:r>
            <a:r>
              <a:rPr lang="en-US" dirty="0"/>
              <a:t>Wasting: weight-for-age &lt; -2 SD</a:t>
            </a:r>
            <a:r>
              <a:rPr lang="en-US" baseline="30000" dirty="0"/>
              <a:t>10</a:t>
            </a:r>
            <a:r>
              <a:rPr lang="en-US" dirty="0"/>
              <a:t>, in children</a:t>
            </a:r>
            <a:r>
              <a:rPr lang="en-US" baseline="30000" dirty="0"/>
              <a:t>10</a:t>
            </a:r>
            <a:endParaRPr lang="en-US" dirty="0"/>
          </a:p>
          <a:p>
            <a:r>
              <a:rPr lang="en-US" baseline="30000" dirty="0"/>
              <a:t>G </a:t>
            </a:r>
            <a:r>
              <a:rPr lang="en-US" dirty="0"/>
              <a:t>Vitamin A deficiency: retinol levels below 0.70 </a:t>
            </a:r>
            <a:r>
              <a:rPr lang="en-US" dirty="0" err="1"/>
              <a:t>μg</a:t>
            </a:r>
            <a:r>
              <a:rPr lang="en-US" dirty="0"/>
              <a:t>/dL.</a:t>
            </a:r>
            <a:r>
              <a:rPr lang="en-US" baseline="30000" dirty="0"/>
              <a:t>20</a:t>
            </a:r>
            <a:endParaRPr lang="en-US" dirty="0"/>
          </a:p>
          <a:p>
            <a:pPr marL="0" indent="0">
              <a:buNone/>
            </a:pPr>
            <a:endParaRPr lang="en-US" dirty="0"/>
          </a:p>
        </p:txBody>
      </p:sp>
    </p:spTree>
    <p:extLst>
      <p:ext uri="{BB962C8B-B14F-4D97-AF65-F5344CB8AC3E}">
        <p14:creationId xmlns:p14="http://schemas.microsoft.com/office/powerpoint/2010/main" val="2652982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5015"/>
            <a:ext cx="8596668" cy="1320800"/>
          </a:xfrm>
        </p:spPr>
        <p:txBody>
          <a:bodyPr/>
          <a:lstStyle/>
          <a:p>
            <a:r>
              <a:rPr lang="en-US" dirty="0" smtClean="0"/>
              <a:t>Bibliography</a:t>
            </a:r>
            <a:endParaRPr lang="en-US" dirty="0"/>
          </a:p>
        </p:txBody>
      </p:sp>
      <p:sp>
        <p:nvSpPr>
          <p:cNvPr id="3" name="Content Placeholder 2"/>
          <p:cNvSpPr>
            <a:spLocks noGrp="1"/>
          </p:cNvSpPr>
          <p:nvPr>
            <p:ph idx="1"/>
          </p:nvPr>
        </p:nvSpPr>
        <p:spPr>
          <a:xfrm>
            <a:off x="677334" y="1125415"/>
            <a:ext cx="8596668" cy="5732585"/>
          </a:xfrm>
        </p:spPr>
        <p:txBody>
          <a:bodyPr>
            <a:normAutofit fontScale="40000" lnSpcReduction="20000"/>
          </a:bodyPr>
          <a:lstStyle/>
          <a:p>
            <a:r>
              <a:rPr lang="en-US" dirty="0"/>
              <a:t>1. 	</a:t>
            </a:r>
            <a:r>
              <a:rPr lang="en-US" i="1" dirty="0"/>
              <a:t>Brazil: WHO Statistical Profile</a:t>
            </a:r>
            <a:r>
              <a:rPr lang="en-US" dirty="0"/>
              <a:t>.; 2015.</a:t>
            </a:r>
          </a:p>
          <a:p>
            <a:r>
              <a:rPr lang="en-US" dirty="0"/>
              <a:t>2. 	</a:t>
            </a:r>
            <a:r>
              <a:rPr lang="en-US" dirty="0" err="1"/>
              <a:t>IndexMundi</a:t>
            </a:r>
            <a:r>
              <a:rPr lang="en-US" dirty="0"/>
              <a:t>. Brazil Demographics Profile 2014. 2014. http://www.indexmundi.com/brazil/demographics_profile.html.</a:t>
            </a:r>
          </a:p>
          <a:p>
            <a:r>
              <a:rPr lang="en-US" dirty="0"/>
              <a:t>3. 	</a:t>
            </a:r>
            <a:r>
              <a:rPr lang="en-US" dirty="0" err="1"/>
              <a:t>Travassos</a:t>
            </a:r>
            <a:r>
              <a:rPr lang="en-US" dirty="0"/>
              <a:t> C, Williams DR. The concept and measurement of race and their relationship to public health: a review focused on Brazil and the United States. </a:t>
            </a:r>
            <a:r>
              <a:rPr lang="en-US" i="1" dirty="0"/>
              <a:t>Cad </a:t>
            </a:r>
            <a:r>
              <a:rPr lang="en-US" i="1" dirty="0" err="1"/>
              <a:t>saude</a:t>
            </a:r>
            <a:r>
              <a:rPr lang="en-US" i="1" dirty="0"/>
              <a:t> </a:t>
            </a:r>
            <a:r>
              <a:rPr lang="en-US" i="1" dirty="0" err="1"/>
              <a:t>publica</a:t>
            </a:r>
            <a:r>
              <a:rPr lang="en-US" i="1" dirty="0"/>
              <a:t> / </a:t>
            </a:r>
            <a:r>
              <a:rPr lang="en-US" i="1" dirty="0" err="1"/>
              <a:t>Minist</a:t>
            </a:r>
            <a:r>
              <a:rPr lang="en-US" i="1" dirty="0"/>
              <a:t> da </a:t>
            </a:r>
            <a:r>
              <a:rPr lang="en-US" i="1" dirty="0" err="1"/>
              <a:t>Saude</a:t>
            </a:r>
            <a:r>
              <a:rPr lang="en-US" i="1" dirty="0"/>
              <a:t>, Fund Oswaldo Cruz, Esc </a:t>
            </a:r>
            <a:r>
              <a:rPr lang="en-US" i="1" dirty="0" err="1"/>
              <a:t>Nac</a:t>
            </a:r>
            <a:r>
              <a:rPr lang="en-US" i="1" dirty="0"/>
              <a:t> </a:t>
            </a:r>
            <a:r>
              <a:rPr lang="en-US" i="1" dirty="0" err="1"/>
              <a:t>Saude</a:t>
            </a:r>
            <a:r>
              <a:rPr lang="en-US" i="1" dirty="0"/>
              <a:t> </a:t>
            </a:r>
            <a:r>
              <a:rPr lang="en-US" i="1" dirty="0" err="1"/>
              <a:t>Publica</a:t>
            </a:r>
            <a:r>
              <a:rPr lang="en-US" dirty="0"/>
              <a:t>. 2004;20(3):660-678. doi:10.1590/S0102-311X2004000300003.</a:t>
            </a:r>
          </a:p>
          <a:p>
            <a:r>
              <a:rPr lang="en-US" dirty="0"/>
              <a:t>4. 	5 Regions of Brazil. 2015:5-6. http://www.brazil.org.nz/page/five-regions.aspx. Accessed April 6, 2015.</a:t>
            </a:r>
          </a:p>
          <a:p>
            <a:r>
              <a:rPr lang="en-US" dirty="0"/>
              <a:t>5. 	</a:t>
            </a:r>
            <a:r>
              <a:rPr lang="en-US" dirty="0" err="1"/>
              <a:t>Osório</a:t>
            </a:r>
            <a:r>
              <a:rPr lang="en-US" dirty="0"/>
              <a:t> MM, Lira PIC, </a:t>
            </a:r>
            <a:r>
              <a:rPr lang="en-US" dirty="0" err="1"/>
              <a:t>BatistaFilho</a:t>
            </a:r>
            <a:r>
              <a:rPr lang="en-US" dirty="0"/>
              <a:t> M, Ashworth A. Prevalence of anemia in children 6 ­- 59 months old in the state of Pernambuco, Brazil. 2001;10(2):2-9.</a:t>
            </a:r>
          </a:p>
          <a:p>
            <a:r>
              <a:rPr lang="en-US" dirty="0"/>
              <a:t>6. 	</a:t>
            </a:r>
            <a:r>
              <a:rPr lang="en-US" dirty="0" err="1"/>
              <a:t>Correia</a:t>
            </a:r>
            <a:r>
              <a:rPr lang="en-US" dirty="0"/>
              <a:t> LL, E Silva AC, Sales Campos J, et al. Prevalence and determinants of child </a:t>
            </a:r>
            <a:r>
              <a:rPr lang="en-US" dirty="0" err="1"/>
              <a:t>undernutrition</a:t>
            </a:r>
            <a:r>
              <a:rPr lang="en-US" dirty="0"/>
              <a:t> and stunting in semiarid region of Brazil. </a:t>
            </a:r>
            <a:r>
              <a:rPr lang="en-US" i="1" dirty="0"/>
              <a:t>Rev </a:t>
            </a:r>
            <a:r>
              <a:rPr lang="en-US" i="1" dirty="0" err="1"/>
              <a:t>Saude</a:t>
            </a:r>
            <a:r>
              <a:rPr lang="en-US" i="1" dirty="0"/>
              <a:t> </a:t>
            </a:r>
            <a:r>
              <a:rPr lang="en-US" i="1" dirty="0" err="1"/>
              <a:t>Publica</a:t>
            </a:r>
            <a:r>
              <a:rPr lang="en-US" dirty="0"/>
              <a:t>. 2014;48(1):19-28. doi:10.1590/S0034-8910.2014048004828.</a:t>
            </a:r>
          </a:p>
          <a:p>
            <a:r>
              <a:rPr lang="en-US" dirty="0"/>
              <a:t>7. 	De </a:t>
            </a:r>
            <a:r>
              <a:rPr lang="en-US" dirty="0" err="1"/>
              <a:t>Onis</a:t>
            </a:r>
            <a:r>
              <a:rPr lang="en-US" dirty="0"/>
              <a:t> M, </a:t>
            </a:r>
            <a:r>
              <a:rPr lang="en-US" dirty="0" err="1"/>
              <a:t>Blössner</a:t>
            </a:r>
            <a:r>
              <a:rPr lang="en-US" dirty="0"/>
              <a:t> M, </a:t>
            </a:r>
            <a:r>
              <a:rPr lang="en-US" dirty="0" err="1"/>
              <a:t>Borghi</a:t>
            </a:r>
            <a:r>
              <a:rPr lang="en-US" dirty="0"/>
              <a:t> E. Prevalence and trends of stunting among pre-school children, 1990–2020. </a:t>
            </a:r>
            <a:r>
              <a:rPr lang="en-US" i="1" dirty="0"/>
              <a:t>Public Health </a:t>
            </a:r>
            <a:r>
              <a:rPr lang="en-US" i="1" dirty="0" err="1"/>
              <a:t>Nutr</a:t>
            </a:r>
            <a:r>
              <a:rPr lang="en-US" dirty="0"/>
              <a:t>. 2012;15(01):142-148. doi:10.1017/S1368980011001315.</a:t>
            </a:r>
          </a:p>
          <a:p>
            <a:r>
              <a:rPr lang="en-US" dirty="0"/>
              <a:t>8. 	</a:t>
            </a:r>
            <a:r>
              <a:rPr lang="en-US" dirty="0" err="1"/>
              <a:t>Restrepo</a:t>
            </a:r>
            <a:r>
              <a:rPr lang="en-US" dirty="0"/>
              <a:t>-Méndez MC, Barros AJ, Black RE, </a:t>
            </a:r>
            <a:r>
              <a:rPr lang="en-US" dirty="0" err="1"/>
              <a:t>Victora</a:t>
            </a:r>
            <a:r>
              <a:rPr lang="en-US" dirty="0"/>
              <a:t> CG. Time trends in socio-economic inequalities in stunting prevalence: analyses of repeated national surveys. </a:t>
            </a:r>
            <a:r>
              <a:rPr lang="en-US" i="1" dirty="0"/>
              <a:t>Public Health </a:t>
            </a:r>
            <a:r>
              <a:rPr lang="en-US" i="1" dirty="0" err="1"/>
              <a:t>Nutr</a:t>
            </a:r>
            <a:r>
              <a:rPr lang="en-US" dirty="0"/>
              <a:t>. 2014;(5):1-8. doi:10.1017/S1368980014002924.</a:t>
            </a:r>
          </a:p>
          <a:p>
            <a:r>
              <a:rPr lang="en-US" dirty="0"/>
              <a:t>9. 	Monteiro CA, </a:t>
            </a:r>
            <a:r>
              <a:rPr lang="en-US" dirty="0" err="1"/>
              <a:t>Conde</a:t>
            </a:r>
            <a:r>
              <a:rPr lang="en-US" dirty="0"/>
              <a:t> WL, </a:t>
            </a:r>
            <a:r>
              <a:rPr lang="en-US" dirty="0" err="1"/>
              <a:t>Popkin</a:t>
            </a:r>
            <a:r>
              <a:rPr lang="en-US" dirty="0"/>
              <a:t> BM. The Burden of Disease from </a:t>
            </a:r>
            <a:r>
              <a:rPr lang="en-US" dirty="0" err="1"/>
              <a:t>Undernutrition</a:t>
            </a:r>
            <a:r>
              <a:rPr lang="en-US" dirty="0"/>
              <a:t> and </a:t>
            </a:r>
            <a:r>
              <a:rPr lang="en-US" dirty="0" err="1"/>
              <a:t>Overnutrition</a:t>
            </a:r>
            <a:r>
              <a:rPr lang="en-US" dirty="0"/>
              <a:t> in Countries Undergoing Rapid Nutrition Transition: A View from Brazil. </a:t>
            </a:r>
            <a:r>
              <a:rPr lang="en-US" i="1" dirty="0"/>
              <a:t>Am J Public Health</a:t>
            </a:r>
            <a:r>
              <a:rPr lang="en-US" dirty="0"/>
              <a:t>. 2004;94(3):433-434. doi:10.2105/AJPH.94.3.433.</a:t>
            </a:r>
          </a:p>
          <a:p>
            <a:r>
              <a:rPr lang="en-US" dirty="0"/>
              <a:t>10. </a:t>
            </a:r>
            <a:r>
              <a:rPr lang="en-US" i="1" dirty="0" smtClean="0"/>
              <a:t>FAO </a:t>
            </a:r>
            <a:r>
              <a:rPr lang="en-US" i="1" dirty="0"/>
              <a:t>- Nutrition Country Profiles: Brazil</a:t>
            </a:r>
            <a:r>
              <a:rPr lang="en-US" dirty="0"/>
              <a:t>. Rome, Italy; 2000.</a:t>
            </a:r>
          </a:p>
          <a:p>
            <a:r>
              <a:rPr lang="en-US" dirty="0"/>
              <a:t>11. </a:t>
            </a:r>
            <a:r>
              <a:rPr lang="en-US" dirty="0" err="1" smtClean="0"/>
              <a:t>Hallal</a:t>
            </a:r>
            <a:r>
              <a:rPr lang="en-US" dirty="0" smtClean="0"/>
              <a:t> </a:t>
            </a:r>
            <a:r>
              <a:rPr lang="en-US" dirty="0"/>
              <a:t>PC, Wells JCK, </a:t>
            </a:r>
            <a:r>
              <a:rPr lang="en-US" dirty="0" err="1"/>
              <a:t>Bertoldi</a:t>
            </a:r>
            <a:r>
              <a:rPr lang="en-US" dirty="0"/>
              <a:t> a D, et al. A shift in the epidemiology of low body mass index in Brazilian adults. </a:t>
            </a:r>
            <a:r>
              <a:rPr lang="en-US" i="1" dirty="0" err="1"/>
              <a:t>Eur</a:t>
            </a:r>
            <a:r>
              <a:rPr lang="en-US" i="1" dirty="0"/>
              <a:t> J </a:t>
            </a:r>
            <a:r>
              <a:rPr lang="en-US" i="1" dirty="0" err="1"/>
              <a:t>Clin</a:t>
            </a:r>
            <a:r>
              <a:rPr lang="en-US" i="1" dirty="0"/>
              <a:t> </a:t>
            </a:r>
            <a:r>
              <a:rPr lang="en-US" i="1" dirty="0" err="1"/>
              <a:t>Nutr</a:t>
            </a:r>
            <a:r>
              <a:rPr lang="en-US" dirty="0"/>
              <a:t>. 2005;59(9):1002-1006. doi:10.1038/sj.ejcn.1602204.</a:t>
            </a:r>
          </a:p>
          <a:p>
            <a:r>
              <a:rPr lang="en-US" dirty="0"/>
              <a:t>12. </a:t>
            </a:r>
            <a:r>
              <a:rPr lang="en-US" dirty="0" err="1" smtClean="0"/>
              <a:t>Filozof</a:t>
            </a:r>
            <a:r>
              <a:rPr lang="en-US" dirty="0" smtClean="0"/>
              <a:t> </a:t>
            </a:r>
            <a:r>
              <a:rPr lang="en-US" dirty="0"/>
              <a:t>C, Gonzalez C, </a:t>
            </a:r>
            <a:r>
              <a:rPr lang="en-US" dirty="0" err="1"/>
              <a:t>Sereday</a:t>
            </a:r>
            <a:r>
              <a:rPr lang="en-US" dirty="0"/>
              <a:t> M, </a:t>
            </a:r>
            <a:r>
              <a:rPr lang="en-US" dirty="0" err="1"/>
              <a:t>Mazza</a:t>
            </a:r>
            <a:r>
              <a:rPr lang="en-US" dirty="0"/>
              <a:t> C, </a:t>
            </a:r>
            <a:r>
              <a:rPr lang="en-US" dirty="0" err="1"/>
              <a:t>Braguinsky</a:t>
            </a:r>
            <a:r>
              <a:rPr lang="en-US" dirty="0"/>
              <a:t> J. Obesity prevalence and trends in Latin-American countries. </a:t>
            </a:r>
            <a:r>
              <a:rPr lang="en-US" i="1" dirty="0" err="1"/>
              <a:t>Obes</a:t>
            </a:r>
            <a:r>
              <a:rPr lang="en-US" i="1" dirty="0"/>
              <a:t> Rev</a:t>
            </a:r>
            <a:r>
              <a:rPr lang="en-US" dirty="0"/>
              <a:t>. 2001;2(2):99-106. doi:10.1046/j.1467-789x.2001.00029.x.</a:t>
            </a:r>
          </a:p>
          <a:p>
            <a:r>
              <a:rPr lang="en-US" dirty="0"/>
              <a:t>13. </a:t>
            </a:r>
            <a:r>
              <a:rPr lang="en-US" dirty="0" err="1" smtClean="0"/>
              <a:t>Popkin</a:t>
            </a:r>
            <a:r>
              <a:rPr lang="en-US" dirty="0" smtClean="0"/>
              <a:t> </a:t>
            </a:r>
            <a:r>
              <a:rPr lang="en-US" dirty="0"/>
              <a:t>BM. The nutrition transition and its health implications in lower-income countries. </a:t>
            </a:r>
            <a:r>
              <a:rPr lang="en-US" i="1" dirty="0"/>
              <a:t>Public Health </a:t>
            </a:r>
            <a:r>
              <a:rPr lang="en-US" i="1" dirty="0" err="1"/>
              <a:t>Nutr</a:t>
            </a:r>
            <a:r>
              <a:rPr lang="en-US" dirty="0"/>
              <a:t>. 1998;1(1):5-21. doi:10.1079/PHN19980004.</a:t>
            </a:r>
          </a:p>
          <a:p>
            <a:r>
              <a:rPr lang="en-US" dirty="0"/>
              <a:t>14. </a:t>
            </a:r>
            <a:r>
              <a:rPr lang="en-US" dirty="0" err="1" smtClean="0"/>
              <a:t>Conde</a:t>
            </a:r>
            <a:r>
              <a:rPr lang="en-US" dirty="0" smtClean="0"/>
              <a:t> </a:t>
            </a:r>
            <a:r>
              <a:rPr lang="en-US" dirty="0"/>
              <a:t>WL, Monteiro CA. Nutrition transition and double burden of </a:t>
            </a:r>
            <a:r>
              <a:rPr lang="en-US" dirty="0" err="1"/>
              <a:t>undernutrition</a:t>
            </a:r>
            <a:r>
              <a:rPr lang="en-US" dirty="0"/>
              <a:t> and excess of weight in Brazil 1 – 4. 2014;100(1):1617-1622. doi:10.3945/ajcn.114.084764.Nutrition.</a:t>
            </a:r>
          </a:p>
          <a:p>
            <a:r>
              <a:rPr lang="en-US" dirty="0"/>
              <a:t>15. </a:t>
            </a:r>
            <a:r>
              <a:rPr lang="en-US" dirty="0" smtClean="0"/>
              <a:t>UNICEF</a:t>
            </a:r>
            <a:r>
              <a:rPr lang="en-US" dirty="0"/>
              <a:t>. Vitamin A Supplementation: A Decade of Progress. 2007. https://www.unicef.at/fileadmin/media/Infos_und_Medien/Info-Material/Ernaehrung_und_Gesundheit/Vitamin_A_Supplementation.pdf. Accessed April 13, 2015.</a:t>
            </a:r>
          </a:p>
          <a:p>
            <a:r>
              <a:rPr lang="en-US" dirty="0"/>
              <a:t>16. </a:t>
            </a:r>
            <a:r>
              <a:rPr lang="en-US" dirty="0" smtClean="0"/>
              <a:t>De </a:t>
            </a:r>
            <a:r>
              <a:rPr lang="en-US" dirty="0"/>
              <a:t>Souza WA DCVBO. Vitamin A deficiency in Brazil : an overview. </a:t>
            </a:r>
            <a:r>
              <a:rPr lang="en-US" i="1" dirty="0"/>
              <a:t>Rev </a:t>
            </a:r>
            <a:r>
              <a:rPr lang="en-US" i="1" dirty="0" err="1"/>
              <a:t>Panam</a:t>
            </a:r>
            <a:r>
              <a:rPr lang="en-US" i="1" dirty="0"/>
              <a:t> </a:t>
            </a:r>
            <a:r>
              <a:rPr lang="en-US" i="1" dirty="0" err="1"/>
              <a:t>Salud</a:t>
            </a:r>
            <a:r>
              <a:rPr lang="en-US" i="1" dirty="0"/>
              <a:t> </a:t>
            </a:r>
            <a:r>
              <a:rPr lang="en-US" i="1" dirty="0" err="1"/>
              <a:t>Publica</a:t>
            </a:r>
            <a:r>
              <a:rPr lang="en-US" dirty="0"/>
              <a:t>. 2002;12(3):3-4.</a:t>
            </a:r>
          </a:p>
          <a:p>
            <a:r>
              <a:rPr lang="en-US" dirty="0"/>
              <a:t>17. </a:t>
            </a:r>
            <a:r>
              <a:rPr lang="en-US" dirty="0" smtClean="0"/>
              <a:t>Simmons </a:t>
            </a:r>
            <a:r>
              <a:rPr lang="en-US" dirty="0"/>
              <a:t>WK. </a:t>
            </a:r>
            <a:r>
              <a:rPr lang="en-US" dirty="0" err="1"/>
              <a:t>Xerophthalmia</a:t>
            </a:r>
            <a:r>
              <a:rPr lang="en-US" dirty="0"/>
              <a:t> and blindness in Northeast Brazil. </a:t>
            </a:r>
            <a:r>
              <a:rPr lang="en-US" i="1" dirty="0"/>
              <a:t>Am J </a:t>
            </a:r>
            <a:r>
              <a:rPr lang="en-US" i="1" dirty="0" err="1"/>
              <a:t>Clin</a:t>
            </a:r>
            <a:r>
              <a:rPr lang="en-US" i="1" dirty="0"/>
              <a:t> </a:t>
            </a:r>
            <a:r>
              <a:rPr lang="en-US" i="1" dirty="0" err="1"/>
              <a:t>Nutr</a:t>
            </a:r>
            <a:r>
              <a:rPr lang="en-US" dirty="0"/>
              <a:t>. 1976;29(1):116-122.</a:t>
            </a:r>
          </a:p>
          <a:p>
            <a:r>
              <a:rPr lang="en-US" dirty="0"/>
              <a:t>18. </a:t>
            </a:r>
            <a:r>
              <a:rPr lang="en-US" dirty="0" smtClean="0"/>
              <a:t>Karla </a:t>
            </a:r>
            <a:r>
              <a:rPr lang="en-US" dirty="0"/>
              <a:t>W, Albuquerque P, Costa MDF. Anemia and vitamin A deficiency in children under five years of age assisted by the Family Health Strategy in the state of Pernambuco, Brazil. </a:t>
            </a:r>
            <a:r>
              <a:rPr lang="en-US" i="1" dirty="0" err="1"/>
              <a:t>Sci</a:t>
            </a:r>
            <a:r>
              <a:rPr lang="en-US" i="1" dirty="0"/>
              <a:t> Public Heal</a:t>
            </a:r>
            <a:r>
              <a:rPr lang="en-US" dirty="0"/>
              <a:t>. 2014;19(4).</a:t>
            </a:r>
          </a:p>
          <a:p>
            <a:r>
              <a:rPr lang="en-US" dirty="0"/>
              <a:t>19. </a:t>
            </a:r>
            <a:r>
              <a:rPr lang="en-US" dirty="0" err="1" smtClean="0"/>
              <a:t>Victora</a:t>
            </a:r>
            <a:r>
              <a:rPr lang="en-US" dirty="0" smtClean="0"/>
              <a:t> </a:t>
            </a:r>
            <a:r>
              <a:rPr lang="en-US" dirty="0"/>
              <a:t>CG, Aquino EM, Do </a:t>
            </a:r>
            <a:r>
              <a:rPr lang="en-US" dirty="0" err="1"/>
              <a:t>Carmo</a:t>
            </a:r>
            <a:r>
              <a:rPr lang="en-US" dirty="0"/>
              <a:t> Leal M, Monteiro CA, Barros FC, </a:t>
            </a:r>
            <a:r>
              <a:rPr lang="en-US" dirty="0" err="1"/>
              <a:t>Szwarcwald</a:t>
            </a:r>
            <a:r>
              <a:rPr lang="en-US" dirty="0"/>
              <a:t> CL. Maternal and child health in Brazil: Progress and challenges. </a:t>
            </a:r>
            <a:r>
              <a:rPr lang="en-US" i="1" dirty="0"/>
              <a:t>Lancet</a:t>
            </a:r>
            <a:r>
              <a:rPr lang="en-US" dirty="0"/>
              <a:t>. 2011;377(9780):1863-1876. doi:10.1016/S0140-6736(11)60138-4.</a:t>
            </a:r>
          </a:p>
          <a:p>
            <a:r>
              <a:rPr lang="en-US" dirty="0"/>
              <a:t>20. </a:t>
            </a:r>
            <a:r>
              <a:rPr lang="en-US" dirty="0" err="1" smtClean="0"/>
              <a:t>Konstantyner</a:t>
            </a:r>
            <a:r>
              <a:rPr lang="en-US" dirty="0" smtClean="0"/>
              <a:t> </a:t>
            </a:r>
            <a:r>
              <a:rPr lang="en-US" dirty="0"/>
              <a:t>T, </a:t>
            </a:r>
            <a:r>
              <a:rPr lang="en-US" dirty="0" err="1"/>
              <a:t>Warkentin</a:t>
            </a:r>
            <a:r>
              <a:rPr lang="en-US" dirty="0"/>
              <a:t> S TJ. Prevalence and determinants of vitamin A deficiency among Brazilian children under 2 years of age from the 2006 National Demographic Health Survey. </a:t>
            </a:r>
            <a:r>
              <a:rPr lang="en-US" i="1" dirty="0"/>
              <a:t>Food </a:t>
            </a:r>
            <a:r>
              <a:rPr lang="en-US" i="1" dirty="0" err="1"/>
              <a:t>Nutr</a:t>
            </a:r>
            <a:r>
              <a:rPr lang="en-US" i="1" dirty="0"/>
              <a:t> Bull</a:t>
            </a:r>
            <a:r>
              <a:rPr lang="en-US" dirty="0"/>
              <a:t>. 2014;35(4):422-430.</a:t>
            </a:r>
          </a:p>
          <a:p>
            <a:r>
              <a:rPr lang="en-US" dirty="0"/>
              <a:t>21. </a:t>
            </a:r>
            <a:r>
              <a:rPr lang="en-US" dirty="0" err="1" smtClean="0"/>
              <a:t>Macedo</a:t>
            </a:r>
            <a:r>
              <a:rPr lang="en-US" dirty="0" smtClean="0"/>
              <a:t> </a:t>
            </a:r>
            <a:r>
              <a:rPr lang="en-US" dirty="0"/>
              <a:t>M de S, Teixeira RA, </a:t>
            </a:r>
            <a:r>
              <a:rPr lang="en-US" dirty="0" err="1"/>
              <a:t>Bonomo</a:t>
            </a:r>
            <a:r>
              <a:rPr lang="en-US" dirty="0"/>
              <a:t> É, et al. Iodine malnutrition and associated factors in schoolchildren aged 6 to 14 years in a municipality situated in the semiarid region of the state of Minas </a:t>
            </a:r>
            <a:r>
              <a:rPr lang="en-US" dirty="0" err="1"/>
              <a:t>Gerais</a:t>
            </a:r>
            <a:r>
              <a:rPr lang="en-US" dirty="0"/>
              <a:t>, Brazil, 2008. </a:t>
            </a:r>
            <a:r>
              <a:rPr lang="en-US" i="1" dirty="0"/>
              <a:t>Food </a:t>
            </a:r>
            <a:r>
              <a:rPr lang="en-US" i="1" dirty="0" err="1"/>
              <a:t>Nutr</a:t>
            </a:r>
            <a:r>
              <a:rPr lang="en-US" i="1" dirty="0"/>
              <a:t> Sci</a:t>
            </a:r>
            <a:r>
              <a:rPr lang="en-US" dirty="0"/>
              <a:t>. 2014:2008-2019.</a:t>
            </a:r>
          </a:p>
          <a:p>
            <a:r>
              <a:rPr lang="en-US" dirty="0"/>
              <a:t>22. </a:t>
            </a:r>
            <a:r>
              <a:rPr lang="en-US" dirty="0" smtClean="0"/>
              <a:t>Rossi </a:t>
            </a:r>
            <a:r>
              <a:rPr lang="en-US" dirty="0"/>
              <a:t>AC, </a:t>
            </a:r>
            <a:r>
              <a:rPr lang="en-US" dirty="0" err="1"/>
              <a:t>Tomimori</a:t>
            </a:r>
            <a:r>
              <a:rPr lang="en-US" dirty="0"/>
              <a:t> E, Camargo R, Medeiros-</a:t>
            </a:r>
            <a:r>
              <a:rPr lang="en-US" dirty="0" err="1"/>
              <a:t>Neto</a:t>
            </a:r>
            <a:r>
              <a:rPr lang="en-US" dirty="0"/>
              <a:t> G. Searching for iodine deficiency disorders in schoolchildren from Brazil: the </a:t>
            </a:r>
            <a:r>
              <a:rPr lang="en-US" dirty="0" err="1"/>
              <a:t>Thyromobil</a:t>
            </a:r>
            <a:r>
              <a:rPr lang="en-US" dirty="0"/>
              <a:t> project. </a:t>
            </a:r>
            <a:r>
              <a:rPr lang="en-US" i="1" dirty="0"/>
              <a:t>Thyroid</a:t>
            </a:r>
            <a:r>
              <a:rPr lang="en-US" dirty="0"/>
              <a:t>. 2001;11(7):661-663. doi:10.1089/105072501750362727.</a:t>
            </a:r>
          </a:p>
          <a:p>
            <a:r>
              <a:rPr lang="en-US" dirty="0"/>
              <a:t>23. </a:t>
            </a:r>
            <a:r>
              <a:rPr lang="en-US" dirty="0" smtClean="0"/>
              <a:t>UNICEF</a:t>
            </a:r>
            <a:r>
              <a:rPr lang="en-US" dirty="0"/>
              <a:t>. Statistics: Brazil. 2013. http://www.unicef.org/infobycountry/brazil_statistics.html. Accessed April 10, 2015. </a:t>
            </a:r>
          </a:p>
        </p:txBody>
      </p:sp>
    </p:spTree>
    <p:extLst>
      <p:ext uri="{BB962C8B-B14F-4D97-AF65-F5344CB8AC3E}">
        <p14:creationId xmlns:p14="http://schemas.microsoft.com/office/powerpoint/2010/main" val="26918477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i.telegraph.co.uk/multimedia/archive/02352/the-giant-christ-t_2352863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3361"/>
            <a:ext cx="12356123" cy="688136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73564" y="545626"/>
            <a:ext cx="8365422" cy="1054992"/>
          </a:xfrm>
        </p:spPr>
        <p:txBody>
          <a:bodyPr/>
          <a:lstStyle/>
          <a:p>
            <a:r>
              <a:rPr lang="en-US" sz="6600" dirty="0" smtClean="0">
                <a:solidFill>
                  <a:schemeClr val="tx1"/>
                </a:solidFill>
              </a:rPr>
              <a:t>Nutrition Landscape</a:t>
            </a:r>
            <a:endParaRPr lang="en-US" sz="6600" dirty="0">
              <a:solidFill>
                <a:schemeClr val="tx1"/>
              </a:solidFill>
            </a:endParaRPr>
          </a:p>
        </p:txBody>
      </p:sp>
      <p:sp>
        <p:nvSpPr>
          <p:cNvPr id="3" name="Subtitle 2"/>
          <p:cNvSpPr>
            <a:spLocks noGrp="1"/>
          </p:cNvSpPr>
          <p:nvPr>
            <p:ph type="subTitle" idx="1"/>
          </p:nvPr>
        </p:nvSpPr>
        <p:spPr>
          <a:xfrm>
            <a:off x="3230473" y="1566285"/>
            <a:ext cx="4174191" cy="1096899"/>
          </a:xfrm>
        </p:spPr>
        <p:txBody>
          <a:bodyPr>
            <a:normAutofit/>
          </a:bodyPr>
          <a:lstStyle/>
          <a:p>
            <a:r>
              <a:rPr lang="en-US" sz="3200" dirty="0" smtClean="0">
                <a:solidFill>
                  <a:schemeClr val="tx1"/>
                </a:solidFill>
              </a:rPr>
              <a:t>By: Anna Bondy</a:t>
            </a:r>
            <a:endParaRPr lang="en-US" sz="3200" dirty="0">
              <a:solidFill>
                <a:schemeClr val="tx1"/>
              </a:solidFill>
            </a:endParaRPr>
          </a:p>
        </p:txBody>
      </p:sp>
    </p:spTree>
    <p:extLst>
      <p:ext uri="{BB962C8B-B14F-4D97-AF65-F5344CB8AC3E}">
        <p14:creationId xmlns:p14="http://schemas.microsoft.com/office/powerpoint/2010/main" val="4535116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Considerations</a:t>
            </a:r>
            <a:endParaRPr lang="en-US" dirty="0"/>
          </a:p>
        </p:txBody>
      </p:sp>
      <p:sp>
        <p:nvSpPr>
          <p:cNvPr id="3" name="Content Placeholder 2"/>
          <p:cNvSpPr>
            <a:spLocks noGrp="1"/>
          </p:cNvSpPr>
          <p:nvPr>
            <p:ph idx="1"/>
          </p:nvPr>
        </p:nvSpPr>
        <p:spPr/>
        <p:txBody>
          <a:bodyPr/>
          <a:lstStyle/>
          <a:p>
            <a:r>
              <a:rPr lang="en-US" dirty="0"/>
              <a:t>Universal health care a constitutional </a:t>
            </a:r>
            <a:r>
              <a:rPr lang="en-US" dirty="0" smtClean="0"/>
              <a:t>right in Brazil </a:t>
            </a:r>
            <a:r>
              <a:rPr lang="en-US" dirty="0"/>
              <a:t>since 1988</a:t>
            </a:r>
          </a:p>
          <a:p>
            <a:r>
              <a:rPr lang="en-US" dirty="0"/>
              <a:t>Economic improvements over the last 30 </a:t>
            </a:r>
            <a:r>
              <a:rPr lang="en-US" dirty="0" smtClean="0"/>
              <a:t>years have led to increased access to healthcare and food</a:t>
            </a:r>
            <a:endParaRPr lang="en-US" dirty="0"/>
          </a:p>
          <a:p>
            <a:r>
              <a:rPr lang="en-US" dirty="0" smtClean="0"/>
              <a:t>Brazil is </a:t>
            </a:r>
            <a:r>
              <a:rPr lang="en-US" dirty="0"/>
              <a:t>u</a:t>
            </a:r>
            <a:r>
              <a:rPr lang="en-US" dirty="0" smtClean="0"/>
              <a:t>ndergoing a demographic and nutrition transition</a:t>
            </a:r>
          </a:p>
          <a:p>
            <a:pPr lvl="1"/>
            <a:r>
              <a:rPr lang="en-US" dirty="0" smtClean="0"/>
              <a:t>Peak of its workforce</a:t>
            </a:r>
          </a:p>
          <a:p>
            <a:pPr lvl="1"/>
            <a:r>
              <a:rPr lang="en-US" dirty="0" smtClean="0"/>
              <a:t>Shift from underweight to obesity</a:t>
            </a:r>
            <a:endParaRPr lang="en-US" dirty="0"/>
          </a:p>
          <a:p>
            <a:pPr marL="0" indent="0">
              <a:buNone/>
            </a:pPr>
            <a:endParaRPr lang="en-US" dirty="0" smtClean="0"/>
          </a:p>
        </p:txBody>
      </p:sp>
    </p:spTree>
    <p:extLst>
      <p:ext uri="{BB962C8B-B14F-4D97-AF65-F5344CB8AC3E}">
        <p14:creationId xmlns:p14="http://schemas.microsoft.com/office/powerpoint/2010/main" val="1649437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Demographics</a:t>
            </a:r>
            <a:endParaRPr lang="en-US" dirty="0"/>
          </a:p>
        </p:txBody>
      </p:sp>
      <p:sp>
        <p:nvSpPr>
          <p:cNvPr id="3" name="Content Placeholder 2"/>
          <p:cNvSpPr>
            <a:spLocks noGrp="1"/>
          </p:cNvSpPr>
          <p:nvPr>
            <p:ph idx="1"/>
          </p:nvPr>
        </p:nvSpPr>
        <p:spPr/>
        <p:txBody>
          <a:bodyPr>
            <a:normAutofit/>
          </a:bodyPr>
          <a:lstStyle/>
          <a:p>
            <a:r>
              <a:rPr lang="en-US" dirty="0"/>
              <a:t>According to the WHO, there were 200,362,000 people living in Brazil in 2013.</a:t>
            </a:r>
            <a:r>
              <a:rPr lang="en-US" baseline="30000" dirty="0"/>
              <a:t>1</a:t>
            </a:r>
            <a:r>
              <a:rPr lang="en-US" dirty="0"/>
              <a:t> </a:t>
            </a:r>
          </a:p>
          <a:p>
            <a:r>
              <a:rPr lang="en-US" dirty="0"/>
              <a:t>Of these 200 million people, 11% are over the age of 60, and 24% are under the age of 15. </a:t>
            </a:r>
            <a:endParaRPr lang="en-US" dirty="0" smtClean="0"/>
          </a:p>
          <a:p>
            <a:r>
              <a:rPr lang="en-US" dirty="0" smtClean="0"/>
              <a:t>85</a:t>
            </a:r>
            <a:r>
              <a:rPr lang="en-US" dirty="0"/>
              <a:t>% of the population lives in urban areas</a:t>
            </a:r>
            <a:r>
              <a:rPr lang="en-US" baseline="30000" dirty="0"/>
              <a:t>1</a:t>
            </a:r>
            <a:r>
              <a:rPr lang="en-US" dirty="0"/>
              <a:t>. 	</a:t>
            </a:r>
          </a:p>
          <a:p>
            <a:r>
              <a:rPr lang="en-US" dirty="0" smtClean="0"/>
              <a:t>In </a:t>
            </a:r>
            <a:r>
              <a:rPr lang="en-US" dirty="0"/>
              <a:t>2010, the population was 48% white, 8% Black, 43% Pardo, 1.1% Asian and .4% </a:t>
            </a:r>
            <a:r>
              <a:rPr lang="en-US" dirty="0" smtClean="0"/>
              <a:t>indigenous.</a:t>
            </a:r>
            <a:r>
              <a:rPr lang="en-US" baseline="30000" dirty="0" smtClean="0"/>
              <a:t>A,2</a:t>
            </a:r>
          </a:p>
          <a:p>
            <a:endParaRPr lang="en-US" dirty="0"/>
          </a:p>
        </p:txBody>
      </p:sp>
    </p:spTree>
    <p:extLst>
      <p:ext uri="{BB962C8B-B14F-4D97-AF65-F5344CB8AC3E}">
        <p14:creationId xmlns:p14="http://schemas.microsoft.com/office/powerpoint/2010/main" val="273049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837" y="398585"/>
            <a:ext cx="8596668" cy="1320800"/>
          </a:xfrm>
        </p:spPr>
        <p:txBody>
          <a:bodyPr/>
          <a:lstStyle/>
          <a:p>
            <a:r>
              <a:rPr lang="en-US" dirty="0"/>
              <a:t>Population density by State in 1996</a:t>
            </a:r>
          </a:p>
        </p:txBody>
      </p:sp>
      <p:pic>
        <p:nvPicPr>
          <p:cNvPr id="4" name="Content Placeholder 3"/>
          <p:cNvPicPr>
            <a:picLocks noGrp="1" noChangeAspect="1"/>
          </p:cNvPicPr>
          <p:nvPr>
            <p:ph idx="1"/>
          </p:nvPr>
        </p:nvPicPr>
        <p:blipFill>
          <a:blip r:embed="rId3"/>
          <a:stretch>
            <a:fillRect/>
          </a:stretch>
        </p:blipFill>
        <p:spPr>
          <a:xfrm>
            <a:off x="1967255" y="1058985"/>
            <a:ext cx="6098571" cy="5587640"/>
          </a:xfrm>
          <a:prstGeom prst="rect">
            <a:avLst/>
          </a:prstGeom>
        </p:spPr>
      </p:pic>
      <p:sp>
        <p:nvSpPr>
          <p:cNvPr id="5" name="TextBox 4"/>
          <p:cNvSpPr txBox="1"/>
          <p:nvPr/>
        </p:nvSpPr>
        <p:spPr>
          <a:xfrm>
            <a:off x="7383439" y="6209731"/>
            <a:ext cx="1974836" cy="369332"/>
          </a:xfrm>
          <a:prstGeom prst="rect">
            <a:avLst/>
          </a:prstGeom>
          <a:noFill/>
        </p:spPr>
        <p:txBody>
          <a:bodyPr wrap="none" rtlCol="0">
            <a:spAutoFit/>
          </a:bodyPr>
          <a:lstStyle/>
          <a:p>
            <a:r>
              <a:rPr lang="en-US" dirty="0" smtClean="0"/>
              <a:t>Source: FAO 2000</a:t>
            </a:r>
            <a:endParaRPr lang="en-US" dirty="0"/>
          </a:p>
        </p:txBody>
      </p:sp>
    </p:spTree>
    <p:extLst>
      <p:ext uri="{BB962C8B-B14F-4D97-AF65-F5344CB8AC3E}">
        <p14:creationId xmlns:p14="http://schemas.microsoft.com/office/powerpoint/2010/main" val="1976658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Improvements in Stunting &amp; Underweight</a:t>
            </a:r>
            <a:endParaRPr lang="en-US" dirty="0"/>
          </a:p>
        </p:txBody>
      </p:sp>
      <p:sp>
        <p:nvSpPr>
          <p:cNvPr id="3" name="Content Placeholder 2"/>
          <p:cNvSpPr>
            <a:spLocks noGrp="1"/>
          </p:cNvSpPr>
          <p:nvPr>
            <p:ph idx="1"/>
          </p:nvPr>
        </p:nvSpPr>
        <p:spPr/>
        <p:txBody>
          <a:bodyPr/>
          <a:lstStyle/>
          <a:p>
            <a:r>
              <a:rPr lang="en-US" dirty="0" smtClean="0"/>
              <a:t>Between 1987 and 2007, the prevalence of stunting in children under 5 decreased from 27% to 13% </a:t>
            </a:r>
            <a:r>
              <a:rPr lang="en-US" baseline="30000" dirty="0"/>
              <a:t>6,8</a:t>
            </a:r>
            <a:r>
              <a:rPr lang="en-US" dirty="0"/>
              <a:t> </a:t>
            </a:r>
            <a:endParaRPr lang="en-US" dirty="0" smtClean="0"/>
          </a:p>
          <a:p>
            <a:pPr lvl="1"/>
            <a:r>
              <a:rPr lang="en-US" dirty="0" smtClean="0"/>
              <a:t>Narrowing the gap between low and income families</a:t>
            </a:r>
          </a:p>
          <a:p>
            <a:pPr lvl="1"/>
            <a:r>
              <a:rPr lang="en-US" dirty="0" smtClean="0"/>
              <a:t> 17.9% prevalence of stunting in the northeast</a:t>
            </a:r>
          </a:p>
          <a:p>
            <a:r>
              <a:rPr lang="en-US" dirty="0" smtClean="0"/>
              <a:t>Between 1975 and 1996 the prevalence of wasting in children under 5 decreased from 5% to 2% </a:t>
            </a:r>
            <a:r>
              <a:rPr lang="en-US" baseline="30000" dirty="0"/>
              <a:t>10</a:t>
            </a:r>
            <a:r>
              <a:rPr lang="en-US" dirty="0"/>
              <a:t> </a:t>
            </a:r>
            <a:endParaRPr lang="en-US" dirty="0" smtClean="0"/>
          </a:p>
          <a:p>
            <a:pPr lvl="1"/>
            <a:r>
              <a:rPr lang="en-US" dirty="0" smtClean="0"/>
              <a:t>8.3% prevalence in the northeast</a:t>
            </a:r>
            <a:endParaRPr lang="en-US" dirty="0"/>
          </a:p>
        </p:txBody>
      </p:sp>
    </p:spTree>
    <p:extLst>
      <p:ext uri="{BB962C8B-B14F-4D97-AF65-F5344CB8AC3E}">
        <p14:creationId xmlns:p14="http://schemas.microsoft.com/office/powerpoint/2010/main" val="624160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Challenges of Obesity</a:t>
            </a:r>
            <a:endParaRPr lang="en-US" dirty="0"/>
          </a:p>
        </p:txBody>
      </p:sp>
      <p:sp>
        <p:nvSpPr>
          <p:cNvPr id="3" name="Content Placeholder 2"/>
          <p:cNvSpPr>
            <a:spLocks noGrp="1"/>
          </p:cNvSpPr>
          <p:nvPr>
            <p:ph idx="1"/>
          </p:nvPr>
        </p:nvSpPr>
        <p:spPr/>
        <p:txBody>
          <a:bodyPr/>
          <a:lstStyle/>
          <a:p>
            <a:r>
              <a:rPr lang="en-US" dirty="0"/>
              <a:t>In 2009, 1 in </a:t>
            </a:r>
            <a:r>
              <a:rPr lang="en-US" dirty="0" smtClean="0"/>
              <a:t>8 </a:t>
            </a:r>
            <a:r>
              <a:rPr lang="en-US" dirty="0"/>
              <a:t>men were obese and 1 in </a:t>
            </a:r>
            <a:r>
              <a:rPr lang="en-US" dirty="0" smtClean="0"/>
              <a:t>6 </a:t>
            </a:r>
            <a:r>
              <a:rPr lang="en-US" dirty="0"/>
              <a:t>women were obese.</a:t>
            </a:r>
            <a:r>
              <a:rPr lang="en-US" baseline="30000" dirty="0"/>
              <a:t>14</a:t>
            </a:r>
            <a:r>
              <a:rPr lang="en-US" dirty="0"/>
              <a:t> </a:t>
            </a:r>
            <a:endParaRPr lang="en-US" dirty="0" smtClean="0"/>
          </a:p>
          <a:p>
            <a:r>
              <a:rPr lang="en-US" dirty="0" smtClean="0"/>
              <a:t>Nutrition Transition</a:t>
            </a:r>
          </a:p>
          <a:p>
            <a:pPr lvl="1"/>
            <a:r>
              <a:rPr lang="en-US" dirty="0" smtClean="0"/>
              <a:t>Urban population</a:t>
            </a:r>
          </a:p>
          <a:p>
            <a:pPr lvl="1"/>
            <a:r>
              <a:rPr lang="en-US" dirty="0" smtClean="0"/>
              <a:t>Access to cheap, high-fat, high-sugar foods</a:t>
            </a:r>
            <a:endParaRPr lang="en-US" dirty="0"/>
          </a:p>
          <a:p>
            <a:r>
              <a:rPr lang="en-US" dirty="0" smtClean="0"/>
              <a:t>Obesity </a:t>
            </a:r>
            <a:r>
              <a:rPr lang="en-US" dirty="0"/>
              <a:t>disproportionately </a:t>
            </a:r>
            <a:r>
              <a:rPr lang="en-US" dirty="0" smtClean="0"/>
              <a:t>impacts: </a:t>
            </a:r>
          </a:p>
          <a:p>
            <a:pPr lvl="1"/>
            <a:r>
              <a:rPr lang="en-US" dirty="0" smtClean="0"/>
              <a:t>Women</a:t>
            </a:r>
          </a:p>
          <a:p>
            <a:pPr lvl="1"/>
            <a:r>
              <a:rPr lang="en-US" dirty="0" smtClean="0"/>
              <a:t>Low income </a:t>
            </a:r>
          </a:p>
          <a:p>
            <a:pPr lvl="1"/>
            <a:r>
              <a:rPr lang="en-US" dirty="0" smtClean="0"/>
              <a:t>Lower educational attainment </a:t>
            </a:r>
            <a:r>
              <a:rPr lang="en-US" baseline="30000" dirty="0"/>
              <a:t>12,14</a:t>
            </a:r>
            <a:r>
              <a:rPr lang="en-US" dirty="0"/>
              <a:t> </a:t>
            </a:r>
          </a:p>
        </p:txBody>
      </p:sp>
    </p:spTree>
    <p:extLst>
      <p:ext uri="{BB962C8B-B14F-4D97-AF65-F5344CB8AC3E}">
        <p14:creationId xmlns:p14="http://schemas.microsoft.com/office/powerpoint/2010/main" val="983992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Rates in Urban and Rural Areas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59324399"/>
              </p:ext>
            </p:extLst>
          </p:nvPr>
        </p:nvGraphicFramePr>
        <p:xfrm>
          <a:off x="937845" y="2602525"/>
          <a:ext cx="8148589" cy="3061704"/>
        </p:xfrm>
        <a:graphic>
          <a:graphicData uri="http://schemas.openxmlformats.org/drawingml/2006/table">
            <a:tbl>
              <a:tblPr firstRow="1" firstCol="1" bandRow="1">
                <a:tableStyleId>{5C22544A-7EE6-4342-B048-85BDC9FD1C3A}</a:tableStyleId>
              </a:tblPr>
              <a:tblGrid>
                <a:gridCol w="2715421"/>
                <a:gridCol w="2716584"/>
                <a:gridCol w="2716584"/>
              </a:tblGrid>
              <a:tr h="1104888">
                <a:tc>
                  <a:txBody>
                    <a:bodyPr/>
                    <a:lstStyle/>
                    <a:p>
                      <a:pPr marL="0" marR="0">
                        <a:lnSpc>
                          <a:spcPct val="107000"/>
                        </a:lnSpc>
                        <a:spcBef>
                          <a:spcPts val="0"/>
                        </a:spcBef>
                        <a:spcAft>
                          <a:spcPts val="0"/>
                        </a:spcAft>
                      </a:pPr>
                      <a:r>
                        <a:rPr lang="en-US" sz="4000" dirty="0">
                          <a:effectLst/>
                        </a:rPr>
                        <a:t> </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gn="ctr">
                        <a:lnSpc>
                          <a:spcPct val="107000"/>
                        </a:lnSpc>
                        <a:spcBef>
                          <a:spcPts val="0"/>
                        </a:spcBef>
                        <a:spcAft>
                          <a:spcPts val="0"/>
                        </a:spcAft>
                      </a:pPr>
                      <a:r>
                        <a:rPr lang="en-US" sz="4000" dirty="0" smtClean="0">
                          <a:effectLst/>
                        </a:rPr>
                        <a:t>Brazil </a:t>
                      </a:r>
                      <a:r>
                        <a:rPr lang="en-US" sz="4000" dirty="0">
                          <a:effectLst/>
                        </a:rPr>
                        <a:t>1997</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538288">
                <a:tc>
                  <a:txBody>
                    <a:bodyPr/>
                    <a:lstStyle/>
                    <a:p>
                      <a:pPr marL="0" marR="0">
                        <a:lnSpc>
                          <a:spcPct val="107000"/>
                        </a:lnSpc>
                        <a:spcBef>
                          <a:spcPts val="0"/>
                        </a:spcBef>
                        <a:spcAft>
                          <a:spcPts val="0"/>
                        </a:spcAft>
                      </a:pPr>
                      <a:r>
                        <a:rPr lang="en-US" sz="4000">
                          <a:effectLst/>
                        </a:rPr>
                        <a:t> </a:t>
                      </a:r>
                      <a:endParaRPr lang="en-US" sz="4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4000">
                          <a:effectLst/>
                        </a:rPr>
                        <a:t>Men </a:t>
                      </a:r>
                      <a:endParaRPr lang="en-US" sz="4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4000">
                          <a:effectLst/>
                        </a:rPr>
                        <a:t>Women</a:t>
                      </a:r>
                      <a:endParaRPr lang="en-US" sz="4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8288">
                <a:tc>
                  <a:txBody>
                    <a:bodyPr/>
                    <a:lstStyle/>
                    <a:p>
                      <a:pPr marL="0" marR="0">
                        <a:lnSpc>
                          <a:spcPct val="107000"/>
                        </a:lnSpc>
                        <a:spcBef>
                          <a:spcPts val="0"/>
                        </a:spcBef>
                        <a:spcAft>
                          <a:spcPts val="0"/>
                        </a:spcAft>
                      </a:pPr>
                      <a:r>
                        <a:rPr lang="en-US" sz="4000">
                          <a:effectLst/>
                        </a:rPr>
                        <a:t>Urban</a:t>
                      </a:r>
                      <a:endParaRPr lang="en-US" sz="4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4000">
                          <a:effectLst/>
                        </a:rPr>
                        <a:t>7.9%</a:t>
                      </a:r>
                      <a:endParaRPr lang="en-US" sz="4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4000">
                          <a:effectLst/>
                        </a:rPr>
                        <a:t>12.7%</a:t>
                      </a:r>
                      <a:endParaRPr lang="en-US" sz="4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38288">
                <a:tc>
                  <a:txBody>
                    <a:bodyPr/>
                    <a:lstStyle/>
                    <a:p>
                      <a:pPr marL="0" marR="0">
                        <a:lnSpc>
                          <a:spcPct val="107000"/>
                        </a:lnSpc>
                        <a:spcBef>
                          <a:spcPts val="0"/>
                        </a:spcBef>
                        <a:spcAft>
                          <a:spcPts val="0"/>
                        </a:spcAft>
                      </a:pPr>
                      <a:r>
                        <a:rPr lang="en-US" sz="4000">
                          <a:effectLst/>
                        </a:rPr>
                        <a:t>Rural</a:t>
                      </a:r>
                      <a:endParaRPr lang="en-US" sz="4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4000">
                          <a:effectLst/>
                        </a:rPr>
                        <a:t>2.8%</a:t>
                      </a:r>
                      <a:endParaRPr lang="en-US" sz="4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4000" dirty="0">
                          <a:effectLst/>
                        </a:rPr>
                        <a:t>10%</a:t>
                      </a:r>
                      <a:endParaRPr lang="en-US" sz="4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4446077" y="-54080"/>
            <a:ext cx="22308978" cy="1277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Table 1.3</a:t>
            </a:r>
            <a:endParaRPr kumimoji="0" lang="en-US" alt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Prevalence of obesity in Brazil, by gender and urban or rural setting</a:t>
            </a:r>
            <a:endParaRPr kumimoji="0" lang="en-US" alt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Source: Filozof, 2001</a:t>
            </a:r>
            <a:r>
              <a:rPr kumimoji="0" lang="en-US" altLang="en-US" sz="1200" b="0" i="0" u="none" strike="noStrike" cap="none" normalizeH="0" baseline="3000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12</a:t>
            </a:r>
            <a:endParaRPr kumimoji="0" lang="en-US" altLang="en-US" sz="12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r>
            <a:br>
              <a:rPr kumimoji="0" lang="en-US" altLang="en-US" sz="12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kumimoji="0" lang="en-US" alt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 name="Rectangle 5"/>
          <p:cNvSpPr/>
          <p:nvPr/>
        </p:nvSpPr>
        <p:spPr>
          <a:xfrm>
            <a:off x="988585" y="5673052"/>
            <a:ext cx="2336922" cy="388696"/>
          </a:xfrm>
          <a:prstGeom prst="rect">
            <a:avLst/>
          </a:prstGeom>
        </p:spPr>
        <p:txBody>
          <a:bodyPr wrap="none">
            <a:spAutoFit/>
          </a:bodyPr>
          <a:lstStyle/>
          <a:p>
            <a:pPr>
              <a:lnSpc>
                <a:spcPct val="107000"/>
              </a:lnSpc>
              <a:spcAft>
                <a:spcPts val="800"/>
              </a:spcAft>
            </a:pPr>
            <a:r>
              <a:rPr lang="en-US" dirty="0">
                <a:latin typeface="Times New Roman" panose="02020603050405020304" pitchFamily="18" charset="0"/>
                <a:ea typeface="Calibri" panose="020F0502020204030204" pitchFamily="34" charset="0"/>
                <a:cs typeface="Times New Roman" panose="02020603050405020304" pitchFamily="18" charset="0"/>
              </a:rPr>
              <a:t>Source: </a:t>
            </a:r>
            <a:r>
              <a:rPr lang="en-US" dirty="0" err="1">
                <a:latin typeface="Times New Roman" panose="02020603050405020304" pitchFamily="18" charset="0"/>
                <a:ea typeface="Calibri" panose="020F0502020204030204" pitchFamily="34" charset="0"/>
                <a:cs typeface="Times New Roman" panose="02020603050405020304" pitchFamily="18" charset="0"/>
              </a:rPr>
              <a:t>Filozof</a:t>
            </a:r>
            <a:r>
              <a:rPr lang="en-US" dirty="0">
                <a:latin typeface="Times New Roman" panose="02020603050405020304" pitchFamily="18" charset="0"/>
                <a:ea typeface="Calibri" panose="020F0502020204030204" pitchFamily="34" charset="0"/>
                <a:cs typeface="Times New Roman" panose="02020603050405020304" pitchFamily="18" charset="0"/>
              </a:rPr>
              <a:t>, 2001</a:t>
            </a:r>
            <a:r>
              <a:rPr lang="en-US" baseline="30000" dirty="0">
                <a:latin typeface="Times New Roman" panose="02020603050405020304" pitchFamily="18" charset="0"/>
                <a:ea typeface="Calibri" panose="020F0502020204030204" pitchFamily="34" charset="0"/>
                <a:cs typeface="Times New Roman" panose="02020603050405020304" pitchFamily="18" charset="0"/>
              </a:rPr>
              <a:t>12</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50188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Micronutrient deficiencies</a:t>
            </a:r>
            <a:endParaRPr lang="en-US" dirty="0"/>
          </a:p>
        </p:txBody>
      </p:sp>
      <p:sp>
        <p:nvSpPr>
          <p:cNvPr id="3" name="Content Placeholder 2"/>
          <p:cNvSpPr>
            <a:spLocks noGrp="1"/>
          </p:cNvSpPr>
          <p:nvPr>
            <p:ph idx="1"/>
          </p:nvPr>
        </p:nvSpPr>
        <p:spPr/>
        <p:txBody>
          <a:bodyPr>
            <a:normAutofit lnSpcReduction="10000"/>
          </a:bodyPr>
          <a:lstStyle/>
          <a:p>
            <a:r>
              <a:rPr lang="en-US" dirty="0" smtClean="0"/>
              <a:t>Vitamin A </a:t>
            </a:r>
            <a:r>
              <a:rPr lang="en-US" baseline="30000" dirty="0"/>
              <a:t>17</a:t>
            </a:r>
            <a:r>
              <a:rPr lang="en-US" dirty="0"/>
              <a:t> </a:t>
            </a:r>
            <a:r>
              <a:rPr lang="en-US" baseline="30000" dirty="0" smtClean="0"/>
              <a:t>18</a:t>
            </a:r>
            <a:endParaRPr lang="en-US" dirty="0" smtClean="0"/>
          </a:p>
          <a:p>
            <a:pPr lvl="1"/>
            <a:r>
              <a:rPr lang="en-US" dirty="0" smtClean="0"/>
              <a:t>16% of children under 5 in the </a:t>
            </a:r>
            <a:r>
              <a:rPr lang="en-US" dirty="0" smtClean="0"/>
              <a:t>northeast are deficient</a:t>
            </a:r>
            <a:endParaRPr lang="en-US" dirty="0" smtClean="0"/>
          </a:p>
          <a:p>
            <a:pPr lvl="1"/>
            <a:r>
              <a:rPr lang="en-US" dirty="0" smtClean="0"/>
              <a:t>Fortification of sugar in northeast </a:t>
            </a:r>
            <a:endParaRPr lang="en-US" dirty="0" smtClean="0"/>
          </a:p>
          <a:p>
            <a:pPr lvl="1"/>
            <a:r>
              <a:rPr lang="en-US" dirty="0" smtClean="0"/>
              <a:t>In Rio de Janeiro in 1998, 56</a:t>
            </a:r>
            <a:r>
              <a:rPr lang="en-US" dirty="0"/>
              <a:t>% of newborns and 14% of pregnant women were vitamin A </a:t>
            </a:r>
            <a:r>
              <a:rPr lang="en-US" dirty="0" smtClean="0"/>
              <a:t>deficient</a:t>
            </a:r>
            <a:r>
              <a:rPr lang="en-US" baseline="30000" dirty="0" smtClean="0"/>
              <a:t>10</a:t>
            </a:r>
            <a:endParaRPr lang="en-US" baseline="30000" dirty="0" smtClean="0"/>
          </a:p>
          <a:p>
            <a:r>
              <a:rPr lang="en-US" dirty="0" smtClean="0"/>
              <a:t>Iron</a:t>
            </a:r>
            <a:r>
              <a:rPr lang="en-US" baseline="30000" dirty="0"/>
              <a:t> </a:t>
            </a:r>
            <a:r>
              <a:rPr lang="en-US" dirty="0"/>
              <a:t>.</a:t>
            </a:r>
            <a:r>
              <a:rPr lang="en-US" baseline="30000" dirty="0"/>
              <a:t>5,18</a:t>
            </a:r>
            <a:r>
              <a:rPr lang="en-US" dirty="0"/>
              <a:t> </a:t>
            </a:r>
            <a:endParaRPr lang="en-US" dirty="0" smtClean="0"/>
          </a:p>
          <a:p>
            <a:pPr lvl="1"/>
            <a:r>
              <a:rPr lang="en-US" dirty="0" smtClean="0"/>
              <a:t>21% </a:t>
            </a:r>
            <a:r>
              <a:rPr lang="en-US" dirty="0" smtClean="0"/>
              <a:t>of children under 5 are anemic</a:t>
            </a:r>
          </a:p>
          <a:p>
            <a:pPr lvl="1"/>
            <a:r>
              <a:rPr lang="en-US" dirty="0" smtClean="0"/>
              <a:t>35% of children under 5 in the northeast are anemic</a:t>
            </a:r>
          </a:p>
          <a:p>
            <a:r>
              <a:rPr lang="en-US" dirty="0" smtClean="0"/>
              <a:t>Iodine </a:t>
            </a:r>
            <a:r>
              <a:rPr lang="en-US" baseline="30000" dirty="0"/>
              <a:t>23</a:t>
            </a:r>
            <a:r>
              <a:rPr lang="en-US" dirty="0"/>
              <a:t> </a:t>
            </a:r>
            <a:endParaRPr lang="en-US" dirty="0" smtClean="0"/>
          </a:p>
          <a:p>
            <a:pPr lvl="1"/>
            <a:r>
              <a:rPr lang="en-US" dirty="0" smtClean="0"/>
              <a:t>95.7% of salt is iodized</a:t>
            </a:r>
          </a:p>
          <a:p>
            <a:pPr lvl="1"/>
            <a:r>
              <a:rPr lang="en-US" dirty="0" smtClean="0"/>
              <a:t>10.2% of children ages 6-18 </a:t>
            </a:r>
            <a:r>
              <a:rPr lang="en-US" dirty="0" smtClean="0"/>
              <a:t>in Minas </a:t>
            </a:r>
            <a:r>
              <a:rPr lang="en-US" dirty="0" err="1" smtClean="0"/>
              <a:t>Gerais</a:t>
            </a:r>
            <a:r>
              <a:rPr lang="en-US" dirty="0" smtClean="0"/>
              <a:t> were </a:t>
            </a:r>
            <a:r>
              <a:rPr lang="en-US" dirty="0" smtClean="0"/>
              <a:t>moderately or seriously deficient</a:t>
            </a:r>
            <a:endParaRPr lang="en-US" dirty="0"/>
          </a:p>
        </p:txBody>
      </p:sp>
    </p:spTree>
    <p:extLst>
      <p:ext uri="{BB962C8B-B14F-4D97-AF65-F5344CB8AC3E}">
        <p14:creationId xmlns:p14="http://schemas.microsoft.com/office/powerpoint/2010/main" val="186117011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1102</TotalTime>
  <Words>820</Words>
  <Application>Microsoft Office PowerPoint</Application>
  <PresentationFormat>Widescreen</PresentationFormat>
  <Paragraphs>100</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Times New Roman</vt:lpstr>
      <vt:lpstr>Trebuchet MS</vt:lpstr>
      <vt:lpstr>Wingdings 3</vt:lpstr>
      <vt:lpstr>Facet</vt:lpstr>
      <vt:lpstr>PowerPoint Presentation</vt:lpstr>
      <vt:lpstr>Nutrition Landscape</vt:lpstr>
      <vt:lpstr>Considerations</vt:lpstr>
      <vt:lpstr>Demographics</vt:lpstr>
      <vt:lpstr>Population density by State in 1996</vt:lpstr>
      <vt:lpstr>Improvements in Stunting &amp; Underweight</vt:lpstr>
      <vt:lpstr>The Challenges of Obesity</vt:lpstr>
      <vt:lpstr>Obesity Rates in Urban and Rural Areas</vt:lpstr>
      <vt:lpstr>Micronutrient deficiencies</vt:lpstr>
      <vt:lpstr>Glossary</vt:lpstr>
      <vt:lpstr>Bibliography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Brazil: Nutrition Landscape</dc:title>
  <dc:creator>Anna</dc:creator>
  <cp:lastModifiedBy>Anna</cp:lastModifiedBy>
  <cp:revision>16</cp:revision>
  <dcterms:created xsi:type="dcterms:W3CDTF">2015-04-14T05:53:34Z</dcterms:created>
  <dcterms:modified xsi:type="dcterms:W3CDTF">2015-04-16T18:50:34Z</dcterms:modified>
</cp:coreProperties>
</file>